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Lst>
  <p:notesMasterIdLst>
    <p:notesMasterId r:id="rId82"/>
  </p:notesMasterIdLst>
  <p:handoutMasterIdLst>
    <p:handoutMasterId r:id="rId83"/>
  </p:handoutMasterIdLst>
  <p:sldIdLst>
    <p:sldId id="424" r:id="rId2"/>
    <p:sldId id="256" r:id="rId3"/>
    <p:sldId id="895" r:id="rId4"/>
    <p:sldId id="459" r:id="rId5"/>
    <p:sldId id="388" r:id="rId6"/>
    <p:sldId id="461" r:id="rId7"/>
    <p:sldId id="447" r:id="rId8"/>
    <p:sldId id="448" r:id="rId9"/>
    <p:sldId id="449" r:id="rId10"/>
    <p:sldId id="450" r:id="rId11"/>
    <p:sldId id="451" r:id="rId12"/>
    <p:sldId id="452" r:id="rId13"/>
    <p:sldId id="453" r:id="rId14"/>
    <p:sldId id="423" r:id="rId15"/>
    <p:sldId id="466" r:id="rId16"/>
    <p:sldId id="434" r:id="rId17"/>
    <p:sldId id="433" r:id="rId18"/>
    <p:sldId id="348" r:id="rId19"/>
    <p:sldId id="349" r:id="rId20"/>
    <p:sldId id="350" r:id="rId21"/>
    <p:sldId id="382" r:id="rId22"/>
    <p:sldId id="416" r:id="rId23"/>
    <p:sldId id="440" r:id="rId24"/>
    <p:sldId id="351" r:id="rId25"/>
    <p:sldId id="391" r:id="rId26"/>
    <p:sldId id="352" r:id="rId27"/>
    <p:sldId id="330" r:id="rId28"/>
    <p:sldId id="510" r:id="rId29"/>
    <p:sldId id="441" r:id="rId30"/>
    <p:sldId id="442" r:id="rId31"/>
    <p:sldId id="443" r:id="rId32"/>
    <p:sldId id="444" r:id="rId33"/>
    <p:sldId id="445" r:id="rId34"/>
    <p:sldId id="446" r:id="rId35"/>
    <p:sldId id="437" r:id="rId36"/>
    <p:sldId id="836" r:id="rId37"/>
    <p:sldId id="436" r:id="rId38"/>
    <p:sldId id="438" r:id="rId39"/>
    <p:sldId id="894" r:id="rId40"/>
    <p:sldId id="467" r:id="rId41"/>
    <p:sldId id="468" r:id="rId42"/>
    <p:sldId id="469" r:id="rId43"/>
    <p:sldId id="427" r:id="rId44"/>
    <p:sldId id="428" r:id="rId45"/>
    <p:sldId id="429" r:id="rId46"/>
    <p:sldId id="465" r:id="rId47"/>
    <p:sldId id="431" r:id="rId48"/>
    <p:sldId id="430" r:id="rId49"/>
    <p:sldId id="439" r:id="rId50"/>
    <p:sldId id="460" r:id="rId51"/>
    <p:sldId id="457" r:id="rId52"/>
    <p:sldId id="458" r:id="rId53"/>
    <p:sldId id="357" r:id="rId54"/>
    <p:sldId id="406" r:id="rId55"/>
    <p:sldId id="407" r:id="rId56"/>
    <p:sldId id="408" r:id="rId57"/>
    <p:sldId id="417" r:id="rId58"/>
    <p:sldId id="421" r:id="rId59"/>
    <p:sldId id="422" r:id="rId60"/>
    <p:sldId id="418" r:id="rId61"/>
    <p:sldId id="410" r:id="rId62"/>
    <p:sldId id="454" r:id="rId63"/>
    <p:sldId id="411" r:id="rId64"/>
    <p:sldId id="412" r:id="rId65"/>
    <p:sldId id="470" r:id="rId66"/>
    <p:sldId id="413" r:id="rId67"/>
    <p:sldId id="425" r:id="rId68"/>
    <p:sldId id="532" r:id="rId69"/>
    <p:sldId id="790" r:id="rId70"/>
    <p:sldId id="435" r:id="rId71"/>
    <p:sldId id="426" r:id="rId72"/>
    <p:sldId id="455" r:id="rId73"/>
    <p:sldId id="414" r:id="rId74"/>
    <p:sldId id="456" r:id="rId75"/>
    <p:sldId id="415" r:id="rId76"/>
    <p:sldId id="419" r:id="rId77"/>
    <p:sldId id="420" r:id="rId78"/>
    <p:sldId id="464" r:id="rId79"/>
    <p:sldId id="462" r:id="rId80"/>
    <p:sldId id="463" r:id="rId81"/>
  </p:sldIdLst>
  <p:sldSz cx="9144000" cy="6858000" type="screen4x3"/>
  <p:notesSz cx="6858000" cy="9117013"/>
  <p:defaultTextStyle>
    <a:defPPr>
      <a:defRPr lang="en-US"/>
    </a:defPPr>
    <a:lvl1pPr algn="ctr" rtl="0" fontAlgn="base">
      <a:spcBef>
        <a:spcPct val="0"/>
      </a:spcBef>
      <a:spcAft>
        <a:spcPct val="0"/>
      </a:spcAft>
      <a:defRPr sz="2000" kern="1200">
        <a:solidFill>
          <a:schemeClr val="tx1"/>
        </a:solidFill>
        <a:latin typeface="Times New Roman" charset="0"/>
        <a:ea typeface="ＭＳ Ｐゴシック" charset="0"/>
        <a:cs typeface="ＭＳ Ｐゴシック" charset="0"/>
      </a:defRPr>
    </a:lvl1pPr>
    <a:lvl2pPr marL="457200" algn="ctr" rtl="0" fontAlgn="base">
      <a:spcBef>
        <a:spcPct val="0"/>
      </a:spcBef>
      <a:spcAft>
        <a:spcPct val="0"/>
      </a:spcAft>
      <a:defRPr sz="2000" kern="1200">
        <a:solidFill>
          <a:schemeClr val="tx1"/>
        </a:solidFill>
        <a:latin typeface="Times New Roman" charset="0"/>
        <a:ea typeface="ＭＳ Ｐゴシック" charset="0"/>
        <a:cs typeface="ＭＳ Ｐゴシック" charset="0"/>
      </a:defRPr>
    </a:lvl2pPr>
    <a:lvl3pPr marL="914400" algn="ctr" rtl="0" fontAlgn="base">
      <a:spcBef>
        <a:spcPct val="0"/>
      </a:spcBef>
      <a:spcAft>
        <a:spcPct val="0"/>
      </a:spcAft>
      <a:defRPr sz="2000" kern="1200">
        <a:solidFill>
          <a:schemeClr val="tx1"/>
        </a:solidFill>
        <a:latin typeface="Times New Roman" charset="0"/>
        <a:ea typeface="ＭＳ Ｐゴシック" charset="0"/>
        <a:cs typeface="ＭＳ Ｐゴシック" charset="0"/>
      </a:defRPr>
    </a:lvl3pPr>
    <a:lvl4pPr marL="1371600" algn="ctr" rtl="0" fontAlgn="base">
      <a:spcBef>
        <a:spcPct val="0"/>
      </a:spcBef>
      <a:spcAft>
        <a:spcPct val="0"/>
      </a:spcAft>
      <a:defRPr sz="2000" kern="1200">
        <a:solidFill>
          <a:schemeClr val="tx1"/>
        </a:solidFill>
        <a:latin typeface="Times New Roman" charset="0"/>
        <a:ea typeface="ＭＳ Ｐゴシック" charset="0"/>
        <a:cs typeface="ＭＳ Ｐゴシック" charset="0"/>
      </a:defRPr>
    </a:lvl4pPr>
    <a:lvl5pPr marL="1828800" algn="ctr" rtl="0" fontAlgn="base">
      <a:spcBef>
        <a:spcPct val="0"/>
      </a:spcBef>
      <a:spcAft>
        <a:spcPct val="0"/>
      </a:spcAft>
      <a:defRPr sz="20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0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0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0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0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3333CC"/>
    <a:srgbClr val="333399"/>
    <a:srgbClr val="006600"/>
    <a:srgbClr val="00FFFF"/>
    <a:srgbClr val="33CCCC"/>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p:restoredTop sz="94586"/>
  </p:normalViewPr>
  <p:slideViewPr>
    <p:cSldViewPr snapToObjects="1">
      <p:cViewPr varScale="1">
        <p:scale>
          <a:sx n="102" d="100"/>
          <a:sy n="102" d="100"/>
        </p:scale>
        <p:origin x="12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7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mn-ea"/>
                <a:cs typeface="+mn-cs"/>
              </a:defRPr>
            </a:lvl1pPr>
          </a:lstStyle>
          <a:p>
            <a:pPr>
              <a:defRPr/>
            </a:pPr>
            <a:endParaRPr lang="en-US"/>
          </a:p>
        </p:txBody>
      </p:sp>
      <p:sp>
        <p:nvSpPr>
          <p:cNvPr id="32771" name="Rectangle 3"/>
          <p:cNvSpPr>
            <a:spLocks noGrp="1" noChangeArrowheads="1"/>
          </p:cNvSpPr>
          <p:nvPr>
            <p:ph type="dt" sz="quarter" idx="1"/>
          </p:nvPr>
        </p:nvSpPr>
        <p:spPr bwMode="auto">
          <a:xfrm>
            <a:off x="3886200" y="0"/>
            <a:ext cx="2971800"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32772" name="Rectangle 4"/>
          <p:cNvSpPr>
            <a:spLocks noGrp="1" noChangeArrowheads="1"/>
          </p:cNvSpPr>
          <p:nvPr>
            <p:ph type="ftr" sz="quarter" idx="2"/>
          </p:nvPr>
        </p:nvSpPr>
        <p:spPr bwMode="auto">
          <a:xfrm>
            <a:off x="0" y="8661400"/>
            <a:ext cx="2971800" cy="4556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mn-ea"/>
                <a:cs typeface="+mn-cs"/>
              </a:defRPr>
            </a:lvl1pPr>
          </a:lstStyle>
          <a:p>
            <a:pPr>
              <a:defRPr/>
            </a:pPr>
            <a:endParaRPr lang="en-US"/>
          </a:p>
        </p:txBody>
      </p:sp>
      <p:sp>
        <p:nvSpPr>
          <p:cNvPr id="32773" name="Rectangle 5"/>
          <p:cNvSpPr>
            <a:spLocks noGrp="1" noChangeArrowheads="1"/>
          </p:cNvSpPr>
          <p:nvPr>
            <p:ph type="sldNum" sz="quarter" idx="3"/>
          </p:nvPr>
        </p:nvSpPr>
        <p:spPr bwMode="auto">
          <a:xfrm>
            <a:off x="3886200" y="8661400"/>
            <a:ext cx="2971800" cy="4556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57A3903-B03A-D345-850A-9C2F144227F7}" type="slidenum">
              <a:rPr lang="en-US"/>
              <a:pPr/>
              <a:t>‹#›</a:t>
            </a:fld>
            <a:endParaRPr lang="en-US"/>
          </a:p>
        </p:txBody>
      </p:sp>
    </p:spTree>
    <p:extLst>
      <p:ext uri="{BB962C8B-B14F-4D97-AF65-F5344CB8AC3E}">
        <p14:creationId xmlns:p14="http://schemas.microsoft.com/office/powerpoint/2010/main" val="3284591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mn-ea"/>
                <a:cs typeface="+mn-cs"/>
              </a:defRPr>
            </a:lvl1pPr>
          </a:lstStyle>
          <a:p>
            <a:pPr>
              <a:defRPr/>
            </a:pPr>
            <a:endParaRPr lang="en-US"/>
          </a:p>
        </p:txBody>
      </p:sp>
      <p:sp>
        <p:nvSpPr>
          <p:cNvPr id="51203" name="Rectangle 3"/>
          <p:cNvSpPr>
            <a:spLocks noGrp="1" noChangeArrowheads="1"/>
          </p:cNvSpPr>
          <p:nvPr>
            <p:ph type="dt" idx="1"/>
          </p:nvPr>
        </p:nvSpPr>
        <p:spPr bwMode="auto">
          <a:xfrm>
            <a:off x="3886200" y="0"/>
            <a:ext cx="2971800"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50938" y="684213"/>
            <a:ext cx="4557712" cy="3417887"/>
          </a:xfrm>
          <a:prstGeom prst="rect">
            <a:avLst/>
          </a:prstGeom>
          <a:noFill/>
          <a:ln w="9525">
            <a:solidFill>
              <a:srgbClr val="000000"/>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FAA26D3D-D897-4be2-8F04-BA451C77F1D7}">
              <ma14:placeholderFlag xmlns:ma14="http://schemas.microsoft.com/office/mac/drawingml/2011/main" xmlns="" xmlns:mv="urn:schemas-microsoft-com:mac:vml" xmlns:mc="http://schemas.openxmlformats.org/markup-compatibility/2006" val="1"/>
            </a:ext>
          </a:extLst>
        </p:spPr>
      </p:sp>
      <p:sp>
        <p:nvSpPr>
          <p:cNvPr id="51205" name="Rectangle 5"/>
          <p:cNvSpPr>
            <a:spLocks noGrp="1" noChangeArrowheads="1"/>
          </p:cNvSpPr>
          <p:nvPr>
            <p:ph type="body" sz="quarter" idx="3"/>
          </p:nvPr>
        </p:nvSpPr>
        <p:spPr bwMode="auto">
          <a:xfrm>
            <a:off x="914400" y="4330700"/>
            <a:ext cx="5029200" cy="410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06" name="Rectangle 6"/>
          <p:cNvSpPr>
            <a:spLocks noGrp="1" noChangeArrowheads="1"/>
          </p:cNvSpPr>
          <p:nvPr>
            <p:ph type="ftr" sz="quarter" idx="4"/>
          </p:nvPr>
        </p:nvSpPr>
        <p:spPr bwMode="auto">
          <a:xfrm>
            <a:off x="0" y="8661400"/>
            <a:ext cx="2971800" cy="4556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mn-ea"/>
                <a:cs typeface="+mn-cs"/>
              </a:defRPr>
            </a:lvl1pPr>
          </a:lstStyle>
          <a:p>
            <a:pPr>
              <a:defRPr/>
            </a:pPr>
            <a:endParaRPr lang="en-US"/>
          </a:p>
        </p:txBody>
      </p:sp>
      <p:sp>
        <p:nvSpPr>
          <p:cNvPr id="51207" name="Rectangle 7"/>
          <p:cNvSpPr>
            <a:spLocks noGrp="1" noChangeArrowheads="1"/>
          </p:cNvSpPr>
          <p:nvPr>
            <p:ph type="sldNum" sz="quarter" idx="5"/>
          </p:nvPr>
        </p:nvSpPr>
        <p:spPr bwMode="auto">
          <a:xfrm>
            <a:off x="3886200" y="8661400"/>
            <a:ext cx="2971800" cy="4556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B3ED1AB-02C2-3C40-9C9F-6BDA498F1E88}" type="slidenum">
              <a:rPr lang="en-US"/>
              <a:pPr/>
              <a:t>‹#›</a:t>
            </a:fld>
            <a:endParaRPr lang="en-US"/>
          </a:p>
        </p:txBody>
      </p:sp>
    </p:spTree>
    <p:extLst>
      <p:ext uri="{BB962C8B-B14F-4D97-AF65-F5344CB8AC3E}">
        <p14:creationId xmlns:p14="http://schemas.microsoft.com/office/powerpoint/2010/main" val="31730925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C86653E9-480D-C44E-AA55-C8E652815A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631551F-C6D2-0E44-9632-01045AC925A8}" type="slidenum">
              <a:rPr lang="en-US" altLang="en-US" sz="1200" smtClean="0"/>
              <a:pPr/>
              <a:t>1</a:t>
            </a:fld>
            <a:endParaRPr lang="en-US" altLang="en-US" sz="1200"/>
          </a:p>
        </p:txBody>
      </p:sp>
      <p:sp>
        <p:nvSpPr>
          <p:cNvPr id="17410" name="Rectangle 2">
            <a:extLst>
              <a:ext uri="{FF2B5EF4-FFF2-40B4-BE49-F238E27FC236}">
                <a16:creationId xmlns:a16="http://schemas.microsoft.com/office/drawing/2014/main" id="{3FF42109-4443-F244-8986-BF62D5FACFF3}"/>
              </a:ext>
            </a:extLst>
          </p:cNvPr>
          <p:cNvSpPr>
            <a:spLocks noGrp="1" noRot="1" noChangeAspect="1" noChangeArrowheads="1" noTextEdit="1"/>
          </p:cNvSpPr>
          <p:nvPr>
            <p:ph type="sldImg"/>
          </p:nvPr>
        </p:nvSpPr>
        <p:spPr>
          <a:solidFill>
            <a:srgbClr val="FFFFFF"/>
          </a:solidFill>
          <a:ln/>
        </p:spPr>
      </p:sp>
      <p:sp>
        <p:nvSpPr>
          <p:cNvPr id="17411" name="Rectangle 3">
            <a:extLst>
              <a:ext uri="{FF2B5EF4-FFF2-40B4-BE49-F238E27FC236}">
                <a16:creationId xmlns:a16="http://schemas.microsoft.com/office/drawing/2014/main" id="{672AFE59-3493-384D-95DB-DE7E4920F9B9}"/>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7389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FEDA5DE9-1C6D-BC40-A85D-831185993980}" type="slidenum">
              <a:rPr lang="en-US" sz="1200"/>
              <a:pPr eaLnBrk="1" hangingPunct="1"/>
              <a:t>18</a:t>
            </a:fld>
            <a:endParaRPr lang="en-US"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5F0F4641-1AF3-A84D-AC88-D6E6BCFD9DF3}" type="slidenum">
              <a:rPr lang="en-US" sz="1200"/>
              <a:pPr eaLnBrk="1" hangingPunct="1"/>
              <a:t>19</a:t>
            </a:fld>
            <a:endParaRPr lang="en-US" sz="12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ACEF170C-AE24-194E-BA20-1ABD43630E5D}" type="slidenum">
              <a:rPr lang="en-US" sz="1200"/>
              <a:pPr eaLnBrk="1" hangingPunct="1"/>
              <a:t>20</a:t>
            </a:fld>
            <a:endParaRPr lang="en-US" sz="12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4385D5B0-CD0B-FA4E-961A-B3629285A794}" type="slidenum">
              <a:rPr lang="en-US" sz="1200"/>
              <a:pPr eaLnBrk="1" hangingPunct="1"/>
              <a:t>21</a:t>
            </a:fld>
            <a:endParaRPr lang="en-US" sz="1200"/>
          </a:p>
        </p:txBody>
      </p:sp>
      <p:sp>
        <p:nvSpPr>
          <p:cNvPr id="31747" name="Rectangle 2"/>
          <p:cNvSpPr>
            <a:spLocks noGrp="1" noRot="1" noChangeAspect="1" noChangeArrowheads="1"/>
          </p:cNvSpPr>
          <p:nvPr>
            <p:ph type="sldImg"/>
          </p:nvPr>
        </p:nvSpPr>
        <p:spPr>
          <a:solidFill>
            <a:srgbClr val="FFFFFF"/>
          </a:solidFill>
          <a:ln/>
        </p:spPr>
      </p:sp>
      <p:sp>
        <p:nvSpPr>
          <p:cNvPr id="31748" name="Rectangle 3"/>
          <p:cNvSpPr>
            <a:spLocks noGrp="1" noChangeArrowheads="1"/>
          </p:cNvSpPr>
          <p:nvPr>
            <p:ph type="body" idx="1"/>
          </p:nvPr>
        </p:nvSpPr>
        <p:spPr>
          <a:xfrm>
            <a:off x="685800" y="4330700"/>
            <a:ext cx="5486400" cy="4102100"/>
          </a:xfrm>
          <a:solidFill>
            <a:srgbClr val="FFFFFF"/>
          </a:solidFill>
          <a:ln>
            <a:solidFill>
              <a:srgbClr val="000000"/>
            </a:solidFill>
          </a:ln>
          <a:extLs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3A1D4D9-BBA9-914B-AE27-775CAE305B22}" type="slidenum">
              <a:rPr lang="en-US"/>
              <a:pPr/>
              <a:t>22</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907035DD-CF5B-F64C-AEC6-71E0F4E08AFA}" type="slidenum">
              <a:rPr lang="en-US"/>
              <a:pPr/>
              <a:t>23</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C5A6135E-AC5E-5B46-BB9C-131D4BB765C2}" type="slidenum">
              <a:rPr lang="en-US" sz="1200"/>
              <a:pPr eaLnBrk="1" hangingPunct="1"/>
              <a:t>24</a:t>
            </a:fld>
            <a:endParaRPr lang="en-U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AD3FEF3C-9A21-5B4A-898D-B34005F2312D}" type="slidenum">
              <a:rPr lang="en-US" sz="1200"/>
              <a:pPr eaLnBrk="1" hangingPunct="1"/>
              <a:t>25</a:t>
            </a:fld>
            <a:endParaRPr lang="en-US" sz="1200"/>
          </a:p>
        </p:txBody>
      </p:sp>
      <p:sp>
        <p:nvSpPr>
          <p:cNvPr id="35843" name="Rectangle 2"/>
          <p:cNvSpPr>
            <a:spLocks noGrp="1" noRot="1" noChangeAspect="1" noChangeArrowheads="1"/>
          </p:cNvSpPr>
          <p:nvPr>
            <p:ph type="sldImg"/>
          </p:nvPr>
        </p:nvSpPr>
        <p:spPr>
          <a:solidFill>
            <a:srgbClr val="FFFFFF"/>
          </a:solidFill>
          <a:ln/>
        </p:spPr>
      </p:sp>
      <p:sp>
        <p:nvSpPr>
          <p:cNvPr id="3584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73C37D1E-9DA8-D448-94AD-59171E086771}" type="slidenum">
              <a:rPr lang="en-US" sz="1200"/>
              <a:pPr eaLnBrk="1" hangingPunct="1"/>
              <a:t>26</a:t>
            </a:fld>
            <a:endParaRPr 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AE3C71C0-82A9-3E46-BA1C-DAD00D26512C}" type="slidenum">
              <a:rPr lang="en-US" sz="1200"/>
              <a:pPr eaLnBrk="1" hangingPunct="1"/>
              <a:t>27</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D082A387-5715-8B44-833F-C30F9CB60D91}" type="slidenum">
              <a:rPr lang="en-US" sz="1200"/>
              <a:pPr eaLnBrk="1" hangingPunct="1"/>
              <a:t>2</a:t>
            </a:fld>
            <a:endParaRPr 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BA34593C-26FF-C548-8326-48937B028226}" type="slidenum">
              <a:rPr lang="en-US"/>
              <a:pPr/>
              <a:t>28</a:t>
            </a:fld>
            <a:endParaRPr lang="en-US"/>
          </a:p>
        </p:txBody>
      </p:sp>
      <p:sp>
        <p:nvSpPr>
          <p:cNvPr id="22531" name="Rectangle 2"/>
          <p:cNvSpPr>
            <a:spLocks noGrp="1" noRot="1" noChangeAspect="1" noChangeArrowheads="1"/>
          </p:cNvSpPr>
          <p:nvPr>
            <p:ph type="sldImg"/>
          </p:nvPr>
        </p:nvSpPr>
        <p:spPr>
          <a:solidFill>
            <a:srgbClr val="FFFFFF"/>
          </a:solidFill>
          <a:ln/>
        </p:spPr>
      </p:sp>
      <p:sp>
        <p:nvSpPr>
          <p:cNvPr id="22532"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92050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1B8F73B4-5639-9F44-B94A-C8485054A244}" type="slidenum">
              <a:rPr lang="en-US"/>
              <a:pPr/>
              <a:t>29</a:t>
            </a:fld>
            <a:endParaRPr lang="en-US"/>
          </a:p>
        </p:txBody>
      </p:sp>
      <p:sp>
        <p:nvSpPr>
          <p:cNvPr id="62466" name="Rectangle 1026"/>
          <p:cNvSpPr>
            <a:spLocks noGrp="1" noRot="1" noChangeAspect="1" noChangeArrowheads="1" noTextEdit="1"/>
          </p:cNvSpPr>
          <p:nvPr>
            <p:ph type="sldImg"/>
          </p:nvPr>
        </p:nvSpPr>
        <p:spPr>
          <a:ln/>
        </p:spPr>
      </p:sp>
      <p:sp>
        <p:nvSpPr>
          <p:cNvPr id="62467" name="Rectangle 1027"/>
          <p:cNvSpPr>
            <a:spLocks noGrp="1" noChangeArrowheads="1"/>
          </p:cNvSpPr>
          <p:nvPr>
            <p:ph type="body" idx="1"/>
          </p:nvPr>
        </p:nvSpPr>
        <p:spPr>
          <a:noFill/>
          <a:ln/>
        </p:spPr>
        <p:txBody>
          <a:bodyPr/>
          <a:lstStyle/>
          <a:p>
            <a:endParaRPr lang="en-US">
              <a:latin typeface="Times New Roman" pitchFamily="4" charset="0"/>
              <a:ea typeface="ＭＳ Ｐゴシック" pitchFamily="4" charset="-128"/>
              <a:cs typeface="ＭＳ Ｐゴシック" pitchFamily="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p>
            <a:fld id="{20856D2D-BED3-2C4F-8861-5845AEF4DBC0}" type="slidenum">
              <a:rPr lang="en-US"/>
              <a:pPr/>
              <a:t>30</a:t>
            </a:fld>
            <a:endParaRPr lang="en-US"/>
          </a:p>
        </p:txBody>
      </p:sp>
      <p:sp>
        <p:nvSpPr>
          <p:cNvPr id="64514" name="Rectangle 1026"/>
          <p:cNvSpPr>
            <a:spLocks noGrp="1" noRot="1" noChangeAspect="1" noChangeArrowheads="1" noTextEdit="1"/>
          </p:cNvSpPr>
          <p:nvPr>
            <p:ph type="sldImg"/>
          </p:nvPr>
        </p:nvSpPr>
        <p:spPr>
          <a:ln/>
        </p:spPr>
      </p:sp>
      <p:sp>
        <p:nvSpPr>
          <p:cNvPr id="64515" name="Rectangle 1027"/>
          <p:cNvSpPr>
            <a:spLocks noGrp="1" noChangeArrowheads="1"/>
          </p:cNvSpPr>
          <p:nvPr>
            <p:ph type="body" idx="1"/>
          </p:nvPr>
        </p:nvSpPr>
        <p:spPr>
          <a:noFill/>
          <a:ln/>
        </p:spPr>
        <p:txBody>
          <a:bodyPr/>
          <a:lstStyle/>
          <a:p>
            <a:endParaRPr lang="en-US">
              <a:latin typeface="Times New Roman" pitchFamily="4" charset="0"/>
              <a:ea typeface="ＭＳ Ｐゴシック" pitchFamily="4" charset="-128"/>
              <a:cs typeface="ＭＳ Ｐゴシック" pitchFamily="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1A3115DA-E04B-B14D-97F6-92EA59BB79E3}" type="slidenum">
              <a:rPr lang="en-US"/>
              <a:pPr/>
              <a:t>31</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p:spPr>
        <p:txBody>
          <a:bodyPr/>
          <a:lstStyle/>
          <a:p>
            <a:endParaRPr lang="en-US">
              <a:latin typeface="Times New Roman" pitchFamily="4" charset="0"/>
              <a:ea typeface="ＭＳ Ｐゴシック" pitchFamily="4" charset="-128"/>
              <a:cs typeface="ＭＳ Ｐゴシック" pitchFamily="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p>
            <a:fld id="{6E4A10D3-2E82-A849-B559-F9597D26E5FB}" type="slidenum">
              <a:rPr lang="en-US"/>
              <a:pPr/>
              <a:t>32</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p:spPr>
        <p:txBody>
          <a:bodyPr/>
          <a:lstStyle/>
          <a:p>
            <a:endParaRPr lang="en-US">
              <a:latin typeface="Times New Roman" pitchFamily="4" charset="0"/>
              <a:ea typeface="ＭＳ Ｐゴシック" pitchFamily="4" charset="-128"/>
              <a:cs typeface="ＭＳ Ｐゴシック" pitchFamily="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93A4581E-2718-3F43-912F-2EBD7FFE734C}" type="slidenum">
              <a:rPr lang="en-US"/>
              <a:pPr/>
              <a:t>33</a:t>
            </a:fld>
            <a:endParaRPr lang="en-US"/>
          </a:p>
        </p:txBody>
      </p:sp>
      <p:sp>
        <p:nvSpPr>
          <p:cNvPr id="70658" name="Rectangle 1026"/>
          <p:cNvSpPr>
            <a:spLocks noGrp="1" noRot="1" noChangeAspect="1" noChangeArrowheads="1" noTextEdit="1"/>
          </p:cNvSpPr>
          <p:nvPr>
            <p:ph type="sldImg"/>
          </p:nvPr>
        </p:nvSpPr>
        <p:spPr>
          <a:ln/>
        </p:spPr>
      </p:sp>
      <p:sp>
        <p:nvSpPr>
          <p:cNvPr id="70659" name="Rectangle 1027"/>
          <p:cNvSpPr>
            <a:spLocks noGrp="1" noChangeArrowheads="1"/>
          </p:cNvSpPr>
          <p:nvPr>
            <p:ph type="body" idx="1"/>
          </p:nvPr>
        </p:nvSpPr>
        <p:spPr>
          <a:noFill/>
          <a:ln/>
        </p:spPr>
        <p:txBody>
          <a:bodyPr/>
          <a:lstStyle/>
          <a:p>
            <a:endParaRPr lang="en-US">
              <a:latin typeface="Times New Roman" pitchFamily="4" charset="0"/>
              <a:ea typeface="ＭＳ Ｐゴシック" pitchFamily="4" charset="-128"/>
              <a:cs typeface="ＭＳ Ｐゴシック" pitchFamily="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p:spPr>
        <p:txBody>
          <a:bodyPr/>
          <a:lstStyle/>
          <a:p>
            <a:fld id="{26A6ACB9-FB4A-E34C-AC8F-4F7347D1ED87}" type="slidenum">
              <a:rPr lang="en-US"/>
              <a:pPr/>
              <a:t>34</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p:spPr>
        <p:txBody>
          <a:bodyPr/>
          <a:lstStyle/>
          <a:p>
            <a:endParaRPr lang="en-US">
              <a:latin typeface="Times New Roman" pitchFamily="4" charset="0"/>
              <a:ea typeface="ＭＳ Ｐゴシック" pitchFamily="4" charset="-128"/>
              <a:cs typeface="ＭＳ Ｐゴシック" pitchFamily="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E3546AC4-E8C1-A347-9FDF-CDDDB4CAC2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9667EE0-1CB6-1C49-B777-997019B0BCC9}" type="slidenum">
              <a:rPr lang="en-US" altLang="en-US" sz="1200"/>
              <a:pPr/>
              <a:t>35</a:t>
            </a:fld>
            <a:endParaRPr lang="en-US" altLang="en-US" sz="1200"/>
          </a:p>
        </p:txBody>
      </p:sp>
      <p:sp>
        <p:nvSpPr>
          <p:cNvPr id="53251" name="Rectangle 2">
            <a:extLst>
              <a:ext uri="{FF2B5EF4-FFF2-40B4-BE49-F238E27FC236}">
                <a16:creationId xmlns:a16="http://schemas.microsoft.com/office/drawing/2014/main" id="{91145A07-B0DF-8B45-A270-A6A67E98A26C}"/>
              </a:ext>
            </a:extLst>
          </p:cNvPr>
          <p:cNvSpPr>
            <a:spLocks noGrp="1" noRot="1" noChangeAspect="1" noChangeArrowheads="1"/>
          </p:cNvSpPr>
          <p:nvPr>
            <p:ph type="sldImg"/>
          </p:nvPr>
        </p:nvSpPr>
        <p:spPr>
          <a:solidFill>
            <a:srgbClr val="FFFFFF"/>
          </a:solidFill>
          <a:ln/>
        </p:spPr>
      </p:sp>
      <p:sp>
        <p:nvSpPr>
          <p:cNvPr id="53252" name="Rectangle 3">
            <a:extLst>
              <a:ext uri="{FF2B5EF4-FFF2-40B4-BE49-F238E27FC236}">
                <a16:creationId xmlns:a16="http://schemas.microsoft.com/office/drawing/2014/main" id="{0B317C0F-A8B0-8B41-9273-23AF29A72C2C}"/>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86797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4BD4B727-09AA-034E-93DA-917058B023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8D3D25C-6610-F74B-AD7C-2D102D13E0E8}" type="slidenum">
              <a:rPr lang="en-US" altLang="en-US" sz="1200"/>
              <a:pPr/>
              <a:t>36</a:t>
            </a:fld>
            <a:endParaRPr lang="en-US" altLang="en-US" sz="1200"/>
          </a:p>
        </p:txBody>
      </p:sp>
      <p:sp>
        <p:nvSpPr>
          <p:cNvPr id="59395" name="Rectangle 2">
            <a:extLst>
              <a:ext uri="{FF2B5EF4-FFF2-40B4-BE49-F238E27FC236}">
                <a16:creationId xmlns:a16="http://schemas.microsoft.com/office/drawing/2014/main" id="{591C8F4C-A691-924D-82F7-3504F241AD9A}"/>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24975D67-24E9-784B-8A79-88E1CCAF3F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89386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2CC9C427-9EF6-A045-94AD-184FA8AA5A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7B3E0A9-B156-F344-9532-395655CCAE79}" type="slidenum">
              <a:rPr lang="en-US" altLang="en-US" sz="1200"/>
              <a:pPr/>
              <a:t>37</a:t>
            </a:fld>
            <a:endParaRPr lang="en-US" altLang="en-US" sz="1200"/>
          </a:p>
        </p:txBody>
      </p:sp>
      <p:sp>
        <p:nvSpPr>
          <p:cNvPr id="79875" name="Rectangle 2">
            <a:extLst>
              <a:ext uri="{FF2B5EF4-FFF2-40B4-BE49-F238E27FC236}">
                <a16:creationId xmlns:a16="http://schemas.microsoft.com/office/drawing/2014/main" id="{09E596DA-7CB9-0648-A127-799FB0DCC857}"/>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7936079E-3ED4-A148-9FD2-C82323D5D7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65327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83BA07C4-A0B8-B540-AE62-D13D6DC194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1EFA615-9ED6-D24D-B0B6-588EBB692C49}" type="slidenum">
              <a:rPr lang="en-US" altLang="en-US" smtClean="0"/>
              <a:pPr>
                <a:spcBef>
                  <a:spcPct val="0"/>
                </a:spcBef>
              </a:pPr>
              <a:t>4</a:t>
            </a:fld>
            <a:endParaRPr lang="en-US" altLang="en-US"/>
          </a:p>
        </p:txBody>
      </p:sp>
      <p:sp>
        <p:nvSpPr>
          <p:cNvPr id="33794" name="Rectangle 2">
            <a:extLst>
              <a:ext uri="{FF2B5EF4-FFF2-40B4-BE49-F238E27FC236}">
                <a16:creationId xmlns:a16="http://schemas.microsoft.com/office/drawing/2014/main" id="{A5A34FC5-D4D1-9642-A72B-64F035EEA09E}"/>
              </a:ext>
            </a:extLst>
          </p:cNvPr>
          <p:cNvSpPr>
            <a:spLocks noGrp="1" noRot="1" noChangeAspect="1" noChangeArrowheads="1" noTextEdit="1"/>
          </p:cNvSpPr>
          <p:nvPr>
            <p:ph type="sldImg"/>
          </p:nvPr>
        </p:nvSpPr>
        <p:spPr>
          <a:solidFill>
            <a:srgbClr val="FFFFFF"/>
          </a:solidFill>
          <a:ln/>
        </p:spPr>
      </p:sp>
      <p:sp>
        <p:nvSpPr>
          <p:cNvPr id="33795" name="Rectangle 3">
            <a:extLst>
              <a:ext uri="{FF2B5EF4-FFF2-40B4-BE49-F238E27FC236}">
                <a16:creationId xmlns:a16="http://schemas.microsoft.com/office/drawing/2014/main" id="{013C9010-5FE5-DF46-AEA9-1F8CBF4DC29D}"/>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57960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p:spPr>
        <p:txBody>
          <a:bodyPr/>
          <a:lstStyle/>
          <a:p>
            <a:fld id="{FEC53BB3-1075-BD48-A624-FF516C50C17F}" type="slidenum">
              <a:rPr lang="en-US"/>
              <a:pPr/>
              <a:t>38</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p:spPr>
        <p:txBody>
          <a:bodyPr/>
          <a:lstStyle/>
          <a:p>
            <a:endParaRPr lang="en-US">
              <a:latin typeface="Times New Roman" pitchFamily="4" charset="0"/>
              <a:ea typeface="ＭＳ Ｐゴシック" pitchFamily="4" charset="-128"/>
              <a:cs typeface="ＭＳ Ｐゴシック" pitchFamily="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A29985D9-6AE6-CC4E-93EC-A91B8293CC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BD1EBA5-0C20-B746-80DD-4A892980925C}" type="slidenum">
              <a:rPr lang="en-US" altLang="en-US" sz="1200"/>
              <a:pPr/>
              <a:t>39</a:t>
            </a:fld>
            <a:endParaRPr lang="en-US" altLang="en-US" sz="1200"/>
          </a:p>
        </p:txBody>
      </p:sp>
      <p:sp>
        <p:nvSpPr>
          <p:cNvPr id="71683" name="Rectangle 2">
            <a:extLst>
              <a:ext uri="{FF2B5EF4-FFF2-40B4-BE49-F238E27FC236}">
                <a16:creationId xmlns:a16="http://schemas.microsoft.com/office/drawing/2014/main" id="{8823D0DA-4AD9-7F41-A2BF-55ED2BF15525}"/>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24C67196-39D0-F245-854A-21091F806D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35629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3FED6DC2-6497-C945-B57C-DE6E150B8D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E4F83C9-290E-6C45-A678-B15C4E6085CA}" type="slidenum">
              <a:rPr lang="en-US" altLang="en-US" sz="1200" smtClean="0"/>
              <a:pPr/>
              <a:t>40</a:t>
            </a:fld>
            <a:endParaRPr lang="en-US" altLang="en-US" sz="1200"/>
          </a:p>
        </p:txBody>
      </p:sp>
      <p:sp>
        <p:nvSpPr>
          <p:cNvPr id="125954" name="Rectangle 2">
            <a:extLst>
              <a:ext uri="{FF2B5EF4-FFF2-40B4-BE49-F238E27FC236}">
                <a16:creationId xmlns:a16="http://schemas.microsoft.com/office/drawing/2014/main" id="{742A6520-052C-2D4D-B641-4ED9B2C7131C}"/>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B46677D6-6624-2A45-841C-638897B319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021796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AF3CBFD1-793D-A04E-9A26-7A4C186611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8B3F088-F5D7-F543-91D3-422963AFB789}" type="slidenum">
              <a:rPr lang="en-US" altLang="en-US" sz="1200" smtClean="0"/>
              <a:pPr/>
              <a:t>41</a:t>
            </a:fld>
            <a:endParaRPr lang="en-US" altLang="en-US" sz="1200"/>
          </a:p>
        </p:txBody>
      </p:sp>
      <p:sp>
        <p:nvSpPr>
          <p:cNvPr id="128002" name="Rectangle 2">
            <a:extLst>
              <a:ext uri="{FF2B5EF4-FFF2-40B4-BE49-F238E27FC236}">
                <a16:creationId xmlns:a16="http://schemas.microsoft.com/office/drawing/2014/main" id="{9D248BAD-31D7-9445-A329-5763271F5CA4}"/>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ACDB81C4-97E3-2046-9CF8-BBED4505F7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999358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7AB5E74E-391A-6143-A677-363A94B8BE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C8EDAA8-1A48-8644-A245-84BCD835C52B}" type="slidenum">
              <a:rPr lang="en-US" altLang="en-US" sz="1200" smtClean="0"/>
              <a:pPr/>
              <a:t>42</a:t>
            </a:fld>
            <a:endParaRPr lang="en-US" altLang="en-US" sz="1200"/>
          </a:p>
        </p:txBody>
      </p:sp>
      <p:sp>
        <p:nvSpPr>
          <p:cNvPr id="130050" name="Rectangle 2">
            <a:extLst>
              <a:ext uri="{FF2B5EF4-FFF2-40B4-BE49-F238E27FC236}">
                <a16:creationId xmlns:a16="http://schemas.microsoft.com/office/drawing/2014/main" id="{58CB112D-CA36-3248-BFA0-4DB352773428}"/>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CCDE9337-F4EC-DB46-B369-CF76866432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670284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AE3C71C0-82A9-3E46-BA1C-DAD00D26512C}" type="slidenum">
              <a:rPr lang="en-US" sz="1200"/>
              <a:pPr eaLnBrk="1" hangingPunct="1"/>
              <a:t>43</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51230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A852F07F-B0C4-8C4F-94F5-F4D6C75019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000">
                <a:solidFill>
                  <a:schemeClr val="tx1"/>
                </a:solidFill>
                <a:latin typeface="Times New Roman" panose="02020603050405020304" pitchFamily="18" charset="0"/>
                <a:ea typeface="ＭＳ Ｐゴシック" panose="020B0600070205080204" pitchFamily="34" charset="-128"/>
              </a:defRPr>
            </a:lvl2pPr>
            <a:lvl3pPr eaLnBrk="0" hangingPunct="0">
              <a:defRPr sz="2000">
                <a:solidFill>
                  <a:schemeClr val="tx1"/>
                </a:solidFill>
                <a:latin typeface="Times New Roman" panose="02020603050405020304" pitchFamily="18" charset="0"/>
                <a:ea typeface="ＭＳ Ｐゴシック" panose="020B0600070205080204" pitchFamily="34" charset="-128"/>
              </a:defRPr>
            </a:lvl3pPr>
            <a:lvl4pPr eaLnBrk="0" hangingPunct="0">
              <a:defRPr sz="2000">
                <a:solidFill>
                  <a:schemeClr val="tx1"/>
                </a:solidFill>
                <a:latin typeface="Times New Roman" panose="02020603050405020304" pitchFamily="18" charset="0"/>
                <a:ea typeface="ＭＳ Ｐゴシック" panose="020B0600070205080204" pitchFamily="34" charset="-128"/>
              </a:defRPr>
            </a:lvl4pPr>
            <a:lvl5pPr eaLnBrk="0" hangingPunct="0">
              <a:defRPr sz="2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fld id="{84B3E025-548D-9A48-81D5-F11115A9C89B}" type="slidenum">
              <a:rPr lang="en-US" altLang="en-US" sz="1200"/>
              <a:pPr eaLnBrk="1" hangingPunct="1"/>
              <a:t>44</a:t>
            </a:fld>
            <a:endParaRPr lang="en-US" altLang="en-US" sz="1200"/>
          </a:p>
        </p:txBody>
      </p:sp>
      <p:sp>
        <p:nvSpPr>
          <p:cNvPr id="134147" name="Rectangle 2">
            <a:extLst>
              <a:ext uri="{FF2B5EF4-FFF2-40B4-BE49-F238E27FC236}">
                <a16:creationId xmlns:a16="http://schemas.microsoft.com/office/drawing/2014/main" id="{20AB7B14-C44E-214E-BFCC-DF7082D146C9}"/>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DC9F9EAF-81D7-9B4D-89A0-ED3236AA96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90908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67CE7F49-E502-F44D-81DD-545386889C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000">
                <a:solidFill>
                  <a:schemeClr val="tx1"/>
                </a:solidFill>
                <a:latin typeface="Times New Roman" panose="02020603050405020304" pitchFamily="18" charset="0"/>
                <a:ea typeface="ＭＳ Ｐゴシック" panose="020B0600070205080204" pitchFamily="34" charset="-128"/>
              </a:defRPr>
            </a:lvl2pPr>
            <a:lvl3pPr eaLnBrk="0" hangingPunct="0">
              <a:defRPr sz="2000">
                <a:solidFill>
                  <a:schemeClr val="tx1"/>
                </a:solidFill>
                <a:latin typeface="Times New Roman" panose="02020603050405020304" pitchFamily="18" charset="0"/>
                <a:ea typeface="ＭＳ Ｐゴシック" panose="020B0600070205080204" pitchFamily="34" charset="-128"/>
              </a:defRPr>
            </a:lvl3pPr>
            <a:lvl4pPr eaLnBrk="0" hangingPunct="0">
              <a:defRPr sz="2000">
                <a:solidFill>
                  <a:schemeClr val="tx1"/>
                </a:solidFill>
                <a:latin typeface="Times New Roman" panose="02020603050405020304" pitchFamily="18" charset="0"/>
                <a:ea typeface="ＭＳ Ｐゴシック" panose="020B0600070205080204" pitchFamily="34" charset="-128"/>
              </a:defRPr>
            </a:lvl4pPr>
            <a:lvl5pPr eaLnBrk="0" hangingPunct="0">
              <a:defRPr sz="2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fld id="{B7314C89-D1EA-A240-938A-9C8CD8B9E1F3}" type="slidenum">
              <a:rPr lang="en-US" altLang="en-US" sz="1200"/>
              <a:pPr eaLnBrk="1" hangingPunct="1"/>
              <a:t>45</a:t>
            </a:fld>
            <a:endParaRPr lang="en-US" altLang="en-US" sz="1200"/>
          </a:p>
        </p:txBody>
      </p:sp>
      <p:sp>
        <p:nvSpPr>
          <p:cNvPr id="136195" name="Rectangle 2">
            <a:extLst>
              <a:ext uri="{FF2B5EF4-FFF2-40B4-BE49-F238E27FC236}">
                <a16:creationId xmlns:a16="http://schemas.microsoft.com/office/drawing/2014/main" id="{4965C55C-F4A6-484E-8DE9-AA136784C65C}"/>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8A51E9C0-1BBF-5A40-98DC-B2B29B5490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115927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56CBA730-FFCA-174B-9B43-E8776E1EDE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000">
                <a:solidFill>
                  <a:schemeClr val="tx1"/>
                </a:solidFill>
                <a:latin typeface="Times New Roman" panose="02020603050405020304" pitchFamily="18" charset="0"/>
                <a:ea typeface="ＭＳ Ｐゴシック" panose="020B0600070205080204" pitchFamily="34" charset="-128"/>
              </a:defRPr>
            </a:lvl2pPr>
            <a:lvl3pPr eaLnBrk="0" hangingPunct="0">
              <a:defRPr sz="2000">
                <a:solidFill>
                  <a:schemeClr val="tx1"/>
                </a:solidFill>
                <a:latin typeface="Times New Roman" panose="02020603050405020304" pitchFamily="18" charset="0"/>
                <a:ea typeface="ＭＳ Ｐゴシック" panose="020B0600070205080204" pitchFamily="34" charset="-128"/>
              </a:defRPr>
            </a:lvl3pPr>
            <a:lvl4pPr eaLnBrk="0" hangingPunct="0">
              <a:defRPr sz="2000">
                <a:solidFill>
                  <a:schemeClr val="tx1"/>
                </a:solidFill>
                <a:latin typeface="Times New Roman" panose="02020603050405020304" pitchFamily="18" charset="0"/>
                <a:ea typeface="ＭＳ Ｐゴシック" panose="020B0600070205080204" pitchFamily="34" charset="-128"/>
              </a:defRPr>
            </a:lvl4pPr>
            <a:lvl5pPr eaLnBrk="0" hangingPunct="0">
              <a:defRPr sz="2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fld id="{32CEAA15-029D-DF44-966E-934433F87841}" type="slidenum">
              <a:rPr lang="en-US" altLang="en-US" sz="1200"/>
              <a:pPr eaLnBrk="1" hangingPunct="1"/>
              <a:t>47</a:t>
            </a:fld>
            <a:endParaRPr lang="en-US" altLang="en-US" sz="1200"/>
          </a:p>
        </p:txBody>
      </p:sp>
      <p:sp>
        <p:nvSpPr>
          <p:cNvPr id="152579" name="Rectangle 2">
            <a:extLst>
              <a:ext uri="{FF2B5EF4-FFF2-40B4-BE49-F238E27FC236}">
                <a16:creationId xmlns:a16="http://schemas.microsoft.com/office/drawing/2014/main" id="{4EAEFA62-B9BB-9E4D-9759-BECD1875053D}"/>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1F03C48B-1FEC-1442-A5DA-DE1B224FD8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9066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791FD99D-2F9B-A940-A7C2-3755FBB02E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000">
                <a:solidFill>
                  <a:schemeClr val="tx1"/>
                </a:solidFill>
                <a:latin typeface="Times New Roman" panose="02020603050405020304" pitchFamily="18" charset="0"/>
                <a:ea typeface="ＭＳ Ｐゴシック" panose="020B0600070205080204" pitchFamily="34" charset="-128"/>
              </a:defRPr>
            </a:lvl2pPr>
            <a:lvl3pPr eaLnBrk="0" hangingPunct="0">
              <a:defRPr sz="2000">
                <a:solidFill>
                  <a:schemeClr val="tx1"/>
                </a:solidFill>
                <a:latin typeface="Times New Roman" panose="02020603050405020304" pitchFamily="18" charset="0"/>
                <a:ea typeface="ＭＳ Ｐゴシック" panose="020B0600070205080204" pitchFamily="34" charset="-128"/>
              </a:defRPr>
            </a:lvl3pPr>
            <a:lvl4pPr eaLnBrk="0" hangingPunct="0">
              <a:defRPr sz="2000">
                <a:solidFill>
                  <a:schemeClr val="tx1"/>
                </a:solidFill>
                <a:latin typeface="Times New Roman" panose="02020603050405020304" pitchFamily="18" charset="0"/>
                <a:ea typeface="ＭＳ Ｐゴシック" panose="020B0600070205080204" pitchFamily="34" charset="-128"/>
              </a:defRPr>
            </a:lvl4pPr>
            <a:lvl5pPr eaLnBrk="0" hangingPunct="0">
              <a:defRPr sz="2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fld id="{6BF4DB30-195A-E246-867E-BB508DC16B70}" type="slidenum">
              <a:rPr lang="en-US" altLang="en-US" sz="1200"/>
              <a:pPr eaLnBrk="1" hangingPunct="1"/>
              <a:t>48</a:t>
            </a:fld>
            <a:endParaRPr lang="en-US" altLang="en-US" sz="1200"/>
          </a:p>
        </p:txBody>
      </p:sp>
      <p:sp>
        <p:nvSpPr>
          <p:cNvPr id="138243" name="Rectangle 2">
            <a:extLst>
              <a:ext uri="{FF2B5EF4-FFF2-40B4-BE49-F238E27FC236}">
                <a16:creationId xmlns:a16="http://schemas.microsoft.com/office/drawing/2014/main" id="{C60A73D7-9FFA-564F-BA26-EC8B38DDFC26}"/>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373AD3B0-BA97-B346-8558-62EB597435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45713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C70F22ED-8195-1540-836B-113337DF1440}" type="slidenum">
              <a:rPr lang="en-US" sz="1200"/>
              <a:pPr eaLnBrk="1" hangingPunct="1"/>
              <a:t>5</a:t>
            </a:fld>
            <a:endParaRPr lang="en-US" sz="1200"/>
          </a:p>
        </p:txBody>
      </p:sp>
      <p:sp>
        <p:nvSpPr>
          <p:cNvPr id="21507" name="Rectangle 2"/>
          <p:cNvSpPr>
            <a:spLocks noGrp="1" noRot="1" noChangeAspect="1" noChangeArrowheads="1"/>
          </p:cNvSpPr>
          <p:nvPr>
            <p:ph type="sldImg"/>
          </p:nvPr>
        </p:nvSpPr>
        <p:spPr>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C55D963F-A92F-5D43-AE26-FFB512C295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470EE7F-3373-6B49-86B6-EDD043DDE1D3}" type="slidenum">
              <a:rPr lang="en-US" altLang="en-US" sz="1200" smtClean="0"/>
              <a:pPr/>
              <a:t>50</a:t>
            </a:fld>
            <a:endParaRPr lang="en-US" altLang="en-US" sz="1200"/>
          </a:p>
        </p:txBody>
      </p:sp>
      <p:sp>
        <p:nvSpPr>
          <p:cNvPr id="97282" name="Rectangle 2">
            <a:extLst>
              <a:ext uri="{FF2B5EF4-FFF2-40B4-BE49-F238E27FC236}">
                <a16:creationId xmlns:a16="http://schemas.microsoft.com/office/drawing/2014/main" id="{69BE20DE-40A3-754D-9E0B-E395C28EE35E}"/>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DBF3EDD2-E235-544B-B547-A79349EE05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49539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C54B6C79-E5AD-D24D-9E6B-7A8F2E49C980}" type="slidenum">
              <a:rPr lang="en-US" sz="1200"/>
              <a:pPr eaLnBrk="1" hangingPunct="1"/>
              <a:t>53</a:t>
            </a:fld>
            <a:endParaRPr 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55E93DB5-274E-E74A-A75B-F1A7B30AB57B}" type="slidenum">
              <a:rPr lang="en-US" sz="1200"/>
              <a:pPr eaLnBrk="1" hangingPunct="1"/>
              <a:t>54</a:t>
            </a:fld>
            <a:endParaRPr lang="en-US" sz="120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15EEE479-A189-0B4F-B60C-3E70763265AA}" type="slidenum">
              <a:rPr lang="en-US" sz="1200"/>
              <a:pPr eaLnBrk="1" hangingPunct="1"/>
              <a:t>55</a:t>
            </a:fld>
            <a:endParaRPr lang="en-US" sz="120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a:extLst>
              <a:ext uri="{FF2B5EF4-FFF2-40B4-BE49-F238E27FC236}">
                <a16:creationId xmlns:a16="http://schemas.microsoft.com/office/drawing/2014/main" id="{8A069EED-4CC8-2F4B-AF1E-7B82B92484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172F136-D5ED-E445-8EE0-73138FA3A964}" type="slidenum">
              <a:rPr lang="en-US" altLang="en-US" sz="1200" smtClean="0"/>
              <a:pPr/>
              <a:t>57</a:t>
            </a:fld>
            <a:endParaRPr lang="en-US" altLang="en-US" sz="1200"/>
          </a:p>
        </p:txBody>
      </p:sp>
      <p:sp>
        <p:nvSpPr>
          <p:cNvPr id="135170" name="Rectangle 2">
            <a:extLst>
              <a:ext uri="{FF2B5EF4-FFF2-40B4-BE49-F238E27FC236}">
                <a16:creationId xmlns:a16="http://schemas.microsoft.com/office/drawing/2014/main" id="{CF16FD88-0FB6-6543-A5D2-040EB9E4A650}"/>
              </a:ext>
            </a:extLst>
          </p:cNvPr>
          <p:cNvSpPr>
            <a:spLocks noGrp="1" noRot="1" noChangeAspect="1" noChangeArrowheads="1" noTextEdit="1"/>
          </p:cNvSpPr>
          <p:nvPr>
            <p:ph type="sldImg"/>
          </p:nvPr>
        </p:nvSpPr>
        <p:spPr>
          <a:ln/>
        </p:spPr>
      </p:sp>
      <p:sp>
        <p:nvSpPr>
          <p:cNvPr id="135171" name="Rectangle 3">
            <a:extLst>
              <a:ext uri="{FF2B5EF4-FFF2-40B4-BE49-F238E27FC236}">
                <a16:creationId xmlns:a16="http://schemas.microsoft.com/office/drawing/2014/main" id="{8296DE6E-31AC-C54D-8F1D-C9B819D4BC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450356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a:extLst>
              <a:ext uri="{FF2B5EF4-FFF2-40B4-BE49-F238E27FC236}">
                <a16:creationId xmlns:a16="http://schemas.microsoft.com/office/drawing/2014/main" id="{1370B459-B66E-774D-A21D-F5AF2EDED1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9F35B97-0A6D-D441-BAB9-A58DCE89C165}" type="slidenum">
              <a:rPr lang="en-US" altLang="en-US" sz="1200" smtClean="0"/>
              <a:pPr/>
              <a:t>60</a:t>
            </a:fld>
            <a:endParaRPr lang="en-US" altLang="en-US" sz="1200"/>
          </a:p>
        </p:txBody>
      </p:sp>
      <p:sp>
        <p:nvSpPr>
          <p:cNvPr id="137218" name="Rectangle 2">
            <a:extLst>
              <a:ext uri="{FF2B5EF4-FFF2-40B4-BE49-F238E27FC236}">
                <a16:creationId xmlns:a16="http://schemas.microsoft.com/office/drawing/2014/main" id="{D7328F59-6495-364A-B776-DDE56D455B01}"/>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7B0E3068-06E4-A246-B8EF-8BFA91F8CF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9918435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9CDB02C7-BC74-6D43-AC5E-FB37139F0A78}" type="slidenum">
              <a:rPr lang="en-US" sz="1200"/>
              <a:pPr eaLnBrk="1" hangingPunct="1"/>
              <a:t>61</a:t>
            </a:fld>
            <a:endParaRPr lang="en-US" sz="1200"/>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9CDB02C7-BC74-6D43-AC5E-FB37139F0A78}" type="slidenum">
              <a:rPr lang="en-US" sz="1200"/>
              <a:pPr eaLnBrk="1" hangingPunct="1"/>
              <a:t>62</a:t>
            </a:fld>
            <a:endParaRPr lang="en-US" sz="1200"/>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50FDF397-1D74-2F4C-8180-FF7917BB5E5D}" type="slidenum">
              <a:rPr lang="en-US" sz="1200"/>
              <a:pPr eaLnBrk="1" hangingPunct="1"/>
              <a:t>63</a:t>
            </a:fld>
            <a:endParaRPr lang="en-US" sz="1200"/>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EC43E0D3-1186-0046-9749-74E7AE56692A}" type="slidenum">
              <a:rPr lang="en-US" sz="1200"/>
              <a:pPr eaLnBrk="1" hangingPunct="1"/>
              <a:t>64</a:t>
            </a:fld>
            <a:endParaRPr lang="en-US" sz="1200"/>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FC392B5-32CE-8741-9250-C85CF0E167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EABDC74-941D-8D4C-8B6F-08C67F854BC3}" type="slidenum">
              <a:rPr lang="en-US" altLang="en-US" sz="1200" smtClean="0"/>
              <a:pPr/>
              <a:t>6</a:t>
            </a:fld>
            <a:endParaRPr lang="en-US" altLang="en-US" sz="1200"/>
          </a:p>
        </p:txBody>
      </p:sp>
      <p:sp>
        <p:nvSpPr>
          <p:cNvPr id="61442" name="Rectangle 2">
            <a:extLst>
              <a:ext uri="{FF2B5EF4-FFF2-40B4-BE49-F238E27FC236}">
                <a16:creationId xmlns:a16="http://schemas.microsoft.com/office/drawing/2014/main" id="{E1315CAD-433C-A24B-9D16-F537F716C2C4}"/>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A997A3C8-3439-774C-8F23-90DDACC38F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591932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9CDB02C7-BC74-6D43-AC5E-FB37139F0A78}" type="slidenum">
              <a:rPr lang="en-US" sz="1200"/>
              <a:pPr eaLnBrk="1" hangingPunct="1"/>
              <a:t>65</a:t>
            </a:fld>
            <a:endParaRPr lang="en-US" sz="1200"/>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591377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2BD0A0E6-000D-264B-A57A-50CBE6A0C036}" type="slidenum">
              <a:rPr lang="en-US"/>
              <a:pPr/>
              <a:t>68</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644292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40E5E833-AF26-A34F-8AE1-871350116EE1}"/>
              </a:ext>
            </a:extLst>
          </p:cNvPr>
          <p:cNvSpPr>
            <a:spLocks noChangeArrowheads="1" noTextEdit="1"/>
          </p:cNvSpPr>
          <p:nvPr>
            <p:ph type="sldImg"/>
          </p:nvPr>
        </p:nvSpPr>
        <p:spPr>
          <a:solidFill>
            <a:srgbClr val="FFFFFF"/>
          </a:solidFill>
          <a:ln/>
        </p:spPr>
      </p:sp>
      <p:sp>
        <p:nvSpPr>
          <p:cNvPr id="25602" name="Rectangle 3">
            <a:extLst>
              <a:ext uri="{FF2B5EF4-FFF2-40B4-BE49-F238E27FC236}">
                <a16:creationId xmlns:a16="http://schemas.microsoft.com/office/drawing/2014/main" id="{40022BAF-80A3-BF49-B46F-C6422B19BEB7}"/>
              </a:ext>
            </a:extLst>
          </p:cNvPr>
          <p:cNvSpPr>
            <a:spLocks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75637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DB7B887A-58AA-544B-B072-2C86AD8498F4}" type="slidenum">
              <a:rPr lang="en-US">
                <a:latin typeface="Times New Roman" pitchFamily="-105" charset="0"/>
                <a:ea typeface="ＭＳ Ｐゴシック" pitchFamily="-105" charset="-128"/>
                <a:cs typeface="ＭＳ Ｐゴシック" pitchFamily="-105" charset="-128"/>
              </a:rPr>
              <a:pPr/>
              <a:t>72</a:t>
            </a:fld>
            <a:endParaRPr lang="en-US">
              <a:latin typeface="Times New Roman" pitchFamily="-105" charset="0"/>
              <a:ea typeface="ＭＳ Ｐゴシック" pitchFamily="-105" charset="-128"/>
              <a:cs typeface="ＭＳ Ｐゴシック" pitchFamily="-105" charset="-128"/>
            </a:endParaRPr>
          </a:p>
        </p:txBody>
      </p:sp>
      <p:sp>
        <p:nvSpPr>
          <p:cNvPr id="184323" name="Rectangle 2"/>
          <p:cNvSpPr>
            <a:spLocks noGrp="1" noRot="1" noChangeAspect="1" noChangeArrowheads="1" noTextEdit="1"/>
          </p:cNvSpPr>
          <p:nvPr>
            <p:ph type="sldImg"/>
          </p:nvPr>
        </p:nvSpPr>
        <p:spPr>
          <a:solidFill>
            <a:srgbClr val="FFFFFF"/>
          </a:solidFill>
          <a:ln/>
        </p:spPr>
      </p:sp>
      <p:sp>
        <p:nvSpPr>
          <p:cNvPr id="184324" name="Rectangle 3"/>
          <p:cNvSpPr>
            <a:spLocks noGrp="1" noChangeArrowheads="1"/>
          </p:cNvSpPr>
          <p:nvPr>
            <p:ph type="body" idx="1"/>
          </p:nvPr>
        </p:nvSpPr>
        <p:spPr>
          <a:solidFill>
            <a:srgbClr val="FFFFFF"/>
          </a:solidFill>
          <a:ln>
            <a:solidFill>
              <a:srgbClr val="000000"/>
            </a:solidFill>
          </a:ln>
        </p:spPr>
        <p:txBody>
          <a:bodyPr/>
          <a:lstStyle/>
          <a:p>
            <a:endParaRPr lang="en-US">
              <a:latin typeface="Arial" pitchFamily="-105" charset="0"/>
              <a:ea typeface="ＭＳ Ｐゴシック" pitchFamily="-105" charset="-128"/>
              <a:cs typeface="ＭＳ Ｐゴシック" pitchFamily="-105"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C1742D59-5944-6B46-BF5A-0A11F6240562}" type="slidenum">
              <a:rPr lang="en-US" sz="1200"/>
              <a:pPr eaLnBrk="1" hangingPunct="1"/>
              <a:t>75</a:t>
            </a:fld>
            <a:endParaRPr lang="en-US" sz="1200"/>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a:extLst>
              <a:ext uri="{FF2B5EF4-FFF2-40B4-BE49-F238E27FC236}">
                <a16:creationId xmlns:a16="http://schemas.microsoft.com/office/drawing/2014/main" id="{106D8E21-924F-8E48-9C55-F22848B4A0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D7DC030-5012-7B41-93C5-4CD2E461388A}" type="slidenum">
              <a:rPr lang="en-US" altLang="en-US" sz="1200" smtClean="0"/>
              <a:pPr/>
              <a:t>77</a:t>
            </a:fld>
            <a:endParaRPr lang="en-US" altLang="en-US" sz="1200"/>
          </a:p>
        </p:txBody>
      </p:sp>
      <p:sp>
        <p:nvSpPr>
          <p:cNvPr id="142338" name="Rectangle 2">
            <a:extLst>
              <a:ext uri="{FF2B5EF4-FFF2-40B4-BE49-F238E27FC236}">
                <a16:creationId xmlns:a16="http://schemas.microsoft.com/office/drawing/2014/main" id="{4BD44F2B-3011-4946-B8E7-679D7B7DD996}"/>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C7C0D957-6607-E843-9A46-07A0B8BA4C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44724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a:extLst>
              <a:ext uri="{FF2B5EF4-FFF2-40B4-BE49-F238E27FC236}">
                <a16:creationId xmlns:a16="http://schemas.microsoft.com/office/drawing/2014/main" id="{F14085A8-108D-5140-AE7D-7B610D2FE6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37931725" indent="-37474525">
              <a:defRPr sz="2000">
                <a:solidFill>
                  <a:schemeClr val="tx1"/>
                </a:solidFill>
                <a:latin typeface="Times New Roman" panose="02020603050405020304" pitchFamily="18" charset="0"/>
                <a:ea typeface="ＭＳ Ｐゴシック" panose="020B0600070205080204" pitchFamily="34" charset="-128"/>
              </a:defRPr>
            </a:lvl2pPr>
            <a:lvl3pPr>
              <a:defRPr sz="2000">
                <a:solidFill>
                  <a:schemeClr val="tx1"/>
                </a:solidFill>
                <a:latin typeface="Times New Roman" panose="02020603050405020304" pitchFamily="18" charset="0"/>
                <a:ea typeface="ＭＳ Ｐゴシック" panose="020B0600070205080204" pitchFamily="34" charset="-128"/>
              </a:defRPr>
            </a:lvl3pPr>
            <a:lvl4pPr>
              <a:defRPr sz="2000">
                <a:solidFill>
                  <a:schemeClr val="tx1"/>
                </a:solidFill>
                <a:latin typeface="Times New Roman" panose="02020603050405020304" pitchFamily="18" charset="0"/>
                <a:ea typeface="ＭＳ Ｐゴシック" panose="020B0600070205080204" pitchFamily="34" charset="-128"/>
              </a:defRPr>
            </a:lvl4pPr>
            <a:lvl5pPr>
              <a:defRPr sz="2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fld id="{43700BF7-5A70-B840-9986-9CA0BCD94754}" type="slidenum">
              <a:rPr lang="en-US" altLang="en-US" sz="1200"/>
              <a:pPr/>
              <a:t>78</a:t>
            </a:fld>
            <a:endParaRPr lang="en-US" altLang="en-US" sz="1200"/>
          </a:p>
        </p:txBody>
      </p:sp>
      <p:sp>
        <p:nvSpPr>
          <p:cNvPr id="243715" name="Rectangle 2">
            <a:extLst>
              <a:ext uri="{FF2B5EF4-FFF2-40B4-BE49-F238E27FC236}">
                <a16:creationId xmlns:a16="http://schemas.microsoft.com/office/drawing/2014/main" id="{51FA965E-0829-8B46-B6A5-29E9FDFADF4E}"/>
              </a:ext>
            </a:extLst>
          </p:cNvPr>
          <p:cNvSpPr>
            <a:spLocks noGrp="1" noRot="1" noChangeAspect="1" noChangeArrowheads="1" noTextEdit="1"/>
          </p:cNvSpPr>
          <p:nvPr>
            <p:ph type="sldImg"/>
          </p:nvPr>
        </p:nvSpPr>
        <p:spPr>
          <a:ln/>
        </p:spPr>
      </p:sp>
      <p:sp>
        <p:nvSpPr>
          <p:cNvPr id="243716" name="Rectangle 3">
            <a:extLst>
              <a:ext uri="{FF2B5EF4-FFF2-40B4-BE49-F238E27FC236}">
                <a16:creationId xmlns:a16="http://schemas.microsoft.com/office/drawing/2014/main" id="{D764F729-8655-204C-AE81-604C910D6D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253920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fld id="{9CDB02C7-BC74-6D43-AC5E-FB37139F0A78}" type="slidenum">
              <a:rPr lang="en-US" sz="1200"/>
              <a:pPr eaLnBrk="1" hangingPunct="1"/>
              <a:t>79</a:t>
            </a:fld>
            <a:endParaRPr lang="en-US" sz="1200"/>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808636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61626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192FA1-1F91-3D46-BDAB-3DFBF6E30D8F}" type="slidenum">
              <a:rPr lang="en-GB"/>
              <a:pPr/>
              <a:t>8</a:t>
            </a:fld>
            <a:endParaRPr lang="en-GB"/>
          </a:p>
        </p:txBody>
      </p:sp>
      <p:sp>
        <p:nvSpPr>
          <p:cNvPr id="22530" name="Rectangle 2"/>
          <p:cNvSpPr>
            <a:spLocks noGrp="1" noRot="1" noChangeAspect="1" noChangeArrowheads="1" noTextEdit="1"/>
          </p:cNvSpPr>
          <p:nvPr>
            <p:ph type="sldImg"/>
          </p:nvPr>
        </p:nvSpPr>
        <p:spPr>
          <a:xfrm>
            <a:off x="1150938" y="685800"/>
            <a:ext cx="4556125" cy="3417888"/>
          </a:xfrm>
          <a:ln/>
        </p:spPr>
      </p:sp>
      <p:sp>
        <p:nvSpPr>
          <p:cNvPr id="22531" name="Rectangle 3"/>
          <p:cNvSpPr>
            <a:spLocks noGrp="1" noChangeArrowheads="1"/>
          </p:cNvSpPr>
          <p:nvPr>
            <p:ph type="body" idx="1"/>
          </p:nvPr>
        </p:nvSpPr>
        <p:spPr>
          <a:xfrm>
            <a:off x="915989" y="4330581"/>
            <a:ext cx="5026025" cy="4101074"/>
          </a:xfrm>
        </p:spPr>
        <p:txBody>
          <a:bodyPr/>
          <a:lstStyle/>
          <a:p>
            <a:r>
              <a:rPr lang="en-GB"/>
              <a:t>Read this quote if there is time.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B0CA6789-5800-C247-BCA9-668F22D05E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3273518-91A2-5341-81DB-C20CC9AD89A7}" type="slidenum">
              <a:rPr lang="en-US" altLang="en-US" sz="1200" smtClean="0"/>
              <a:pPr/>
              <a:t>14</a:t>
            </a:fld>
            <a:endParaRPr lang="en-US" altLang="en-US" sz="1200"/>
          </a:p>
        </p:txBody>
      </p:sp>
      <p:sp>
        <p:nvSpPr>
          <p:cNvPr id="29698" name="Rectangle 2">
            <a:extLst>
              <a:ext uri="{FF2B5EF4-FFF2-40B4-BE49-F238E27FC236}">
                <a16:creationId xmlns:a16="http://schemas.microsoft.com/office/drawing/2014/main" id="{20146A98-D481-6A4B-B5CA-DAF518535298}"/>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1E5B7161-5EAB-8E4E-BC4D-5D87A381B8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95092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CDF13352-4295-4349-ACDF-2268ECF8A3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9D788AB-A090-A245-8500-609EAE6D0255}" type="slidenum">
              <a:rPr lang="en-US" altLang="en-US" sz="1200" smtClean="0"/>
              <a:pPr/>
              <a:t>15</a:t>
            </a:fld>
            <a:endParaRPr lang="en-US" altLang="en-US" sz="1200"/>
          </a:p>
        </p:txBody>
      </p:sp>
      <p:sp>
        <p:nvSpPr>
          <p:cNvPr id="13314" name="Rectangle 2">
            <a:extLst>
              <a:ext uri="{FF2B5EF4-FFF2-40B4-BE49-F238E27FC236}">
                <a16:creationId xmlns:a16="http://schemas.microsoft.com/office/drawing/2014/main" id="{1C500A22-22EA-5147-B805-2A55502AA4CD}"/>
              </a:ext>
            </a:extLst>
          </p:cNvPr>
          <p:cNvSpPr>
            <a:spLocks noGrp="1" noRot="1" noChangeAspect="1" noChangeArrowheads="1" noTextEdit="1"/>
          </p:cNvSpPr>
          <p:nvPr>
            <p:ph type="sldImg"/>
          </p:nvPr>
        </p:nvSpPr>
        <p:spPr>
          <a:xfrm>
            <a:off x="1165225" y="704850"/>
            <a:ext cx="4527550" cy="3395663"/>
          </a:xfrm>
          <a:ln/>
        </p:spPr>
      </p:sp>
      <p:sp>
        <p:nvSpPr>
          <p:cNvPr id="13315" name="Rectangle 3">
            <a:extLst>
              <a:ext uri="{FF2B5EF4-FFF2-40B4-BE49-F238E27FC236}">
                <a16:creationId xmlns:a16="http://schemas.microsoft.com/office/drawing/2014/main" id="{81A1CF3B-5AFB-9E4B-8EC1-91D407C4A0F8}"/>
              </a:ext>
            </a:extLst>
          </p:cNvPr>
          <p:cNvSpPr>
            <a:spLocks noGrp="1" noChangeArrowheads="1"/>
          </p:cNvSpPr>
          <p:nvPr>
            <p:ph type="body" idx="1"/>
          </p:nvPr>
        </p:nvSpPr>
        <p:spPr>
          <a:xfrm>
            <a:off x="914400" y="4340225"/>
            <a:ext cx="5029200" cy="4105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022355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a:extLst>
              <a:ext uri="{FF2B5EF4-FFF2-40B4-BE49-F238E27FC236}">
                <a16:creationId xmlns:a16="http://schemas.microsoft.com/office/drawing/2014/main" id="{E1358C1E-5D95-0A4F-9689-0357923967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kumimoji="1"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08CDD23-3157-F54C-9E2C-4566B6723397}" type="slidenum">
              <a:rPr kumimoji="0" lang="en-US" altLang="en-US" smtClean="0"/>
              <a:pPr>
                <a:spcBef>
                  <a:spcPct val="0"/>
                </a:spcBef>
              </a:pPr>
              <a:t>17</a:t>
            </a:fld>
            <a:endParaRPr kumimoji="0" lang="en-US" altLang="en-US"/>
          </a:p>
        </p:txBody>
      </p:sp>
      <p:sp>
        <p:nvSpPr>
          <p:cNvPr id="143362" name="Rectangle 2">
            <a:extLst>
              <a:ext uri="{FF2B5EF4-FFF2-40B4-BE49-F238E27FC236}">
                <a16:creationId xmlns:a16="http://schemas.microsoft.com/office/drawing/2014/main" id="{1C8428C6-C1EA-3148-A143-B6071E5D27A7}"/>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40D98CB9-33FD-684B-85A0-B4A3E6F163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64881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64874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41690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3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3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5786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990600"/>
          </a:xfrm>
        </p:spPr>
        <p:txBody>
          <a:bodyPr/>
          <a:lstStyle/>
          <a:p>
            <a:r>
              <a:rPr lang="en-US"/>
              <a:t>Click to edit Master title style</a:t>
            </a:r>
          </a:p>
        </p:txBody>
      </p:sp>
      <p:sp>
        <p:nvSpPr>
          <p:cNvPr id="3" name="Text Placeholder 2"/>
          <p:cNvSpPr>
            <a:spLocks noGrp="1"/>
          </p:cNvSpPr>
          <p:nvPr>
            <p:ph type="body" sz="half" idx="1"/>
          </p:nvPr>
        </p:nvSpPr>
        <p:spPr>
          <a:xfrm>
            <a:off x="685800" y="1371600"/>
            <a:ext cx="3810000" cy="468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68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96202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Content Placeholder 2"/>
          <p:cNvSpPr>
            <a:spLocks noGrp="1"/>
          </p:cNvSpPr>
          <p:nvPr>
            <p:ph sz="half" idx="1"/>
          </p:nvPr>
        </p:nvSpPr>
        <p:spPr>
          <a:xfrm>
            <a:off x="6858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4CD8E5E-8055-F042-BB77-8CB97783291E}"/>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12E464B-7D93-B148-826F-7432DCB9C8E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C75DA8E-95C1-374C-9FA1-C01B35836740}"/>
              </a:ext>
            </a:extLst>
          </p:cNvPr>
          <p:cNvSpPr>
            <a:spLocks noGrp="1"/>
          </p:cNvSpPr>
          <p:nvPr>
            <p:ph type="sldNum" sz="quarter" idx="12"/>
          </p:nvPr>
        </p:nvSpPr>
        <p:spPr/>
        <p:txBody>
          <a:bodyPr/>
          <a:lstStyle>
            <a:lvl1pPr>
              <a:defRPr/>
            </a:lvl1pPr>
          </a:lstStyle>
          <a:p>
            <a:fld id="{079A8B2B-E777-194B-9B82-EDF660D5A084}" type="slidenum">
              <a:rPr lang="en-US" altLang="en-US"/>
              <a:pPr/>
              <a:t>‹#›</a:t>
            </a:fld>
            <a:endParaRPr lang="en-US" altLang="en-US"/>
          </a:p>
        </p:txBody>
      </p:sp>
    </p:spTree>
    <p:extLst>
      <p:ext uri="{BB962C8B-B14F-4D97-AF65-F5344CB8AC3E}">
        <p14:creationId xmlns:p14="http://schemas.microsoft.com/office/powerpoint/2010/main" val="17258999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1768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22595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687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687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68525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65871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78457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30068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48995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06156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99060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371600"/>
            <a:ext cx="7772400" cy="468788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5540" name="Rectangle 4"/>
          <p:cNvSpPr>
            <a:spLocks noGrp="1" noChangeArrowheads="1"/>
          </p:cNvSpPr>
          <p:nvPr>
            <p:ph type="dt" sz="half" idx="2"/>
          </p:nvPr>
        </p:nvSpPr>
        <p:spPr bwMode="auto">
          <a:xfrm>
            <a:off x="2286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FF9933"/>
                </a:solidFill>
                <a:ea typeface="+mn-ea"/>
                <a:cs typeface="+mn-cs"/>
              </a:defRPr>
            </a:lvl1pPr>
          </a:lstStyle>
          <a:p>
            <a:pPr>
              <a:defRPr/>
            </a:pPr>
            <a:endParaRPr lang="en-US"/>
          </a:p>
        </p:txBody>
      </p:sp>
      <p:sp>
        <p:nvSpPr>
          <p:cNvPr id="65543" name="Rectangle 7"/>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
                <a:srgbClr val="FF0000"/>
              </a:buClr>
              <a:buFontTx/>
              <a:buChar char="•"/>
              <a:defRPr sz="1400">
                <a:solidFill>
                  <a:srgbClr val="CC6600"/>
                </a:solidFill>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Lst>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Times New Roman"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Times New Roman" charset="0"/>
        </a:defRPr>
      </a:lvl6pPr>
      <a:lvl7pPr marL="914400" algn="ctr" rtl="0" fontAlgn="base">
        <a:spcBef>
          <a:spcPct val="0"/>
        </a:spcBef>
        <a:spcAft>
          <a:spcPct val="0"/>
        </a:spcAft>
        <a:defRPr sz="3600">
          <a:solidFill>
            <a:schemeClr val="tx2"/>
          </a:solidFill>
          <a:latin typeface="Times New Roman" charset="0"/>
        </a:defRPr>
      </a:lvl7pPr>
      <a:lvl8pPr marL="1371600" algn="ctr" rtl="0" fontAlgn="base">
        <a:spcBef>
          <a:spcPct val="0"/>
        </a:spcBef>
        <a:spcAft>
          <a:spcPct val="0"/>
        </a:spcAft>
        <a:defRPr sz="3600">
          <a:solidFill>
            <a:schemeClr val="tx2"/>
          </a:solidFill>
          <a:latin typeface="Times New Roman" charset="0"/>
        </a:defRPr>
      </a:lvl8pPr>
      <a:lvl9pPr marL="1828800" algn="ctr" rtl="0" fontAlgn="base">
        <a:spcBef>
          <a:spcPct val="0"/>
        </a:spcBef>
        <a:spcAft>
          <a:spcPct val="0"/>
        </a:spcAft>
        <a:defRPr sz="3600">
          <a:solidFill>
            <a:schemeClr val="tx2"/>
          </a:solidFill>
          <a:latin typeface="Times New Roman" charset="0"/>
        </a:defRPr>
      </a:lvl9pPr>
    </p:titleStyle>
    <p:bodyStyle>
      <a:lvl1pPr marL="342900" indent="-342900" algn="l" rtl="0" eaLnBrk="0" fontAlgn="base" hangingPunct="0">
        <a:spcBef>
          <a:spcPct val="20000"/>
        </a:spcBef>
        <a:spcAft>
          <a:spcPct val="0"/>
        </a:spcAft>
        <a:buClr>
          <a:srgbClr val="FF0000"/>
        </a:buClr>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CC00"/>
        </a:buClr>
        <a:buChar char="–"/>
        <a:defRPr sz="2800">
          <a:solidFill>
            <a:srgbClr val="333399"/>
          </a:solidFill>
          <a:latin typeface="+mn-lt"/>
          <a:ea typeface="ＭＳ Ｐゴシック" charset="-128"/>
        </a:defRPr>
      </a:lvl2pPr>
      <a:lvl3pPr marL="1143000" indent="-228600" algn="l" rtl="0" eaLnBrk="0" fontAlgn="base" hangingPunct="0">
        <a:spcBef>
          <a:spcPct val="20000"/>
        </a:spcBef>
        <a:spcAft>
          <a:spcPct val="0"/>
        </a:spcAft>
        <a:buClr>
          <a:srgbClr val="3333CC"/>
        </a:buClr>
        <a:buChar char="•"/>
        <a:defRPr sz="2400">
          <a:solidFill>
            <a:srgbClr val="006600"/>
          </a:solidFill>
          <a:latin typeface="+mn-lt"/>
          <a:ea typeface="ＭＳ Ｐゴシック" charset="-128"/>
        </a:defRPr>
      </a:lvl3pPr>
      <a:lvl4pPr marL="1600200" indent="-228600" algn="l" rtl="0" eaLnBrk="0" fontAlgn="base" hangingPunct="0">
        <a:spcBef>
          <a:spcPct val="20000"/>
        </a:spcBef>
        <a:spcAft>
          <a:spcPct val="0"/>
        </a:spcAft>
        <a:buClr>
          <a:srgbClr val="3333CC"/>
        </a:buClr>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3333CC"/>
        </a:buClr>
        <a:buChar char="»"/>
        <a:defRPr sz="2000">
          <a:solidFill>
            <a:srgbClr val="0000CC"/>
          </a:solidFill>
          <a:latin typeface="+mn-lt"/>
          <a:ea typeface="ＭＳ Ｐゴシック" charset="-128"/>
        </a:defRPr>
      </a:lvl5pPr>
      <a:lvl6pPr marL="2514600" indent="-228600" algn="l" rtl="0" fontAlgn="base">
        <a:spcBef>
          <a:spcPct val="20000"/>
        </a:spcBef>
        <a:spcAft>
          <a:spcPct val="0"/>
        </a:spcAft>
        <a:buClr>
          <a:srgbClr val="3333CC"/>
        </a:buClr>
        <a:buChar char="»"/>
        <a:defRPr sz="2000">
          <a:solidFill>
            <a:srgbClr val="0000CC"/>
          </a:solidFill>
          <a:latin typeface="+mn-lt"/>
          <a:ea typeface="ＭＳ Ｐゴシック" charset="-128"/>
        </a:defRPr>
      </a:lvl6pPr>
      <a:lvl7pPr marL="2971800" indent="-228600" algn="l" rtl="0" fontAlgn="base">
        <a:spcBef>
          <a:spcPct val="20000"/>
        </a:spcBef>
        <a:spcAft>
          <a:spcPct val="0"/>
        </a:spcAft>
        <a:buClr>
          <a:srgbClr val="3333CC"/>
        </a:buClr>
        <a:buChar char="»"/>
        <a:defRPr sz="2000">
          <a:solidFill>
            <a:srgbClr val="0000CC"/>
          </a:solidFill>
          <a:latin typeface="+mn-lt"/>
          <a:ea typeface="ＭＳ Ｐゴシック" charset="-128"/>
        </a:defRPr>
      </a:lvl7pPr>
      <a:lvl8pPr marL="3429000" indent="-228600" algn="l" rtl="0" fontAlgn="base">
        <a:spcBef>
          <a:spcPct val="20000"/>
        </a:spcBef>
        <a:spcAft>
          <a:spcPct val="0"/>
        </a:spcAft>
        <a:buClr>
          <a:srgbClr val="3333CC"/>
        </a:buClr>
        <a:buChar char="»"/>
        <a:defRPr sz="2000">
          <a:solidFill>
            <a:srgbClr val="0000CC"/>
          </a:solidFill>
          <a:latin typeface="+mn-lt"/>
          <a:ea typeface="ＭＳ Ｐゴシック" charset="-128"/>
        </a:defRPr>
      </a:lvl8pPr>
      <a:lvl9pPr marL="3886200" indent="-228600" algn="l" rtl="0" fontAlgn="base">
        <a:spcBef>
          <a:spcPct val="20000"/>
        </a:spcBef>
        <a:spcAft>
          <a:spcPct val="0"/>
        </a:spcAft>
        <a:buClr>
          <a:srgbClr val="3333CC"/>
        </a:buClr>
        <a:buChar char="»"/>
        <a:defRPr sz="2000">
          <a:solidFill>
            <a:srgbClr val="0000CC"/>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lgiles.ist.psu.edu/"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loan.stanford.edu/MouseSite/1968Demo.htm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hyperlink" Target="http://www.w3.org/People/Berners-Lee/" TargetMode="Externa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news.com.com/2009-1032_3-995679.html" TargetMode="External"/><Relationship Id="rId2" Type="http://schemas.openxmlformats.org/officeDocument/2006/relationships/hyperlink" Target="http://archive.ncsa.uiuc.edu/SDG/Software/Mosaic/NCSAMosaicHome.html" TargetMode="Externa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hyperlink" Target="http://www.isoc.org/internet/history/brief.s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news.netcraft.com/archives/web_server_survey.html"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yandex.com/" TargetMode="External"/><Relationship Id="rId13" Type="http://schemas.openxmlformats.org/officeDocument/2006/relationships/hyperlink" Target="http://www.dmoz.org/Computers/Internet/Searching/Metasearch/" TargetMode="External"/><Relationship Id="rId3" Type="http://schemas.openxmlformats.org/officeDocument/2006/relationships/hyperlink" Target="http://en.wikipedia.org/wiki/List_of_search_engines" TargetMode="External"/><Relationship Id="rId7" Type="http://schemas.openxmlformats.org/officeDocument/2006/relationships/hyperlink" Target="https://www.baidu.com/" TargetMode="External"/><Relationship Id="rId12" Type="http://schemas.openxmlformats.org/officeDocument/2006/relationships/hyperlink" Target="http://clusty.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www.exalead.com/search" TargetMode="External"/><Relationship Id="rId11" Type="http://schemas.openxmlformats.org/officeDocument/2006/relationships/hyperlink" Target="http://en.wikipedia.org/wiki/Kartoo" TargetMode="External"/><Relationship Id="rId5" Type="http://schemas.openxmlformats.org/officeDocument/2006/relationships/hyperlink" Target="http://www.ask.com" TargetMode="External"/><Relationship Id="rId10" Type="http://schemas.openxmlformats.org/officeDocument/2006/relationships/hyperlink" Target="http://www.dmoz.org" TargetMode="External"/><Relationship Id="rId4" Type="http://schemas.openxmlformats.org/officeDocument/2006/relationships/hyperlink" Target="http://www.google.com" TargetMode="External"/><Relationship Id="rId9" Type="http://schemas.openxmlformats.org/officeDocument/2006/relationships/hyperlink" Target="http://dir.yahoo.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Robots_exclusion_standard" TargetMode="External"/><Relationship Id="rId7" Type="http://schemas.openxmlformats.org/officeDocument/2006/relationships/hyperlink" Target="http://en.wikipedia.org.robots.tx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clgiles.ist.psu.edu/robots.txt" TargetMode="External"/><Relationship Id="rId5" Type="http://schemas.openxmlformats.org/officeDocument/2006/relationships/hyperlink" Target="http://www.cnn.com/robots.txt" TargetMode="External"/><Relationship Id="rId4" Type="http://schemas.openxmlformats.org/officeDocument/2006/relationships/hyperlink" Target="http://www.ebay.com/robots.txt"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google.com/search?q=google+changes+rank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7.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9.emf"/><Relationship Id="rId4"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1.emf"/><Relationship Id="rId4"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4.e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23.emf"/><Relationship Id="rId4" Type="http://schemas.openxmlformats.org/officeDocument/2006/relationships/oleObject" Target="../embeddings/oleObject8.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5.e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oogle.com/insidesearch/howsearchworks/index.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comscore.com"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en.wikipedia.org/wiki/Human_flesh_search_engin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www.panguso.com" TargetMode="External"/><Relationship Id="rId4" Type="http://schemas.openxmlformats.org/officeDocument/2006/relationships/hyperlink" Target="http://www.googlizationofeverything.com"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bingiton.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List_of_enterprise_search_vendors#Free_and_open_source_enterprise_search_software"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ps.uni-sb.de/~duchier/pub/vbush/vbush-all.shtml" TargetMode="Externa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bingiton.com/"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bingiton.co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mailto:giles@ist.psu.edu"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xanadu.com.au/ted/"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D29F9C87-8BCC-1244-B11E-FE33DFA38485}"/>
              </a:ext>
            </a:extLst>
          </p:cNvPr>
          <p:cNvSpPr>
            <a:spLocks noChangeArrowheads="1"/>
          </p:cNvSpPr>
          <p:nvPr/>
        </p:nvSpPr>
        <p:spPr bwMode="auto">
          <a:xfrm>
            <a:off x="912813" y="265113"/>
            <a:ext cx="7313612"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ClrTx/>
              <a:buFontTx/>
              <a:buNone/>
            </a:pPr>
            <a:endParaRPr lang="en-US" altLang="en-US" sz="4400" b="1"/>
          </a:p>
        </p:txBody>
      </p:sp>
      <p:sp>
        <p:nvSpPr>
          <p:cNvPr id="16386" name="Rectangle 3">
            <a:extLst>
              <a:ext uri="{FF2B5EF4-FFF2-40B4-BE49-F238E27FC236}">
                <a16:creationId xmlns:a16="http://schemas.microsoft.com/office/drawing/2014/main" id="{C4EEE0B7-10A7-4D49-A8FB-D76256B4582A}"/>
              </a:ext>
            </a:extLst>
          </p:cNvPr>
          <p:cNvSpPr>
            <a:spLocks noChangeArrowheads="1"/>
          </p:cNvSpPr>
          <p:nvPr/>
        </p:nvSpPr>
        <p:spPr bwMode="auto">
          <a:xfrm>
            <a:off x="457200" y="1887965"/>
            <a:ext cx="8345488"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80000"/>
              </a:spcBef>
              <a:buClrTx/>
              <a:buFontTx/>
              <a:buNone/>
            </a:pPr>
            <a:r>
              <a:rPr lang="en-US" altLang="en-US" sz="2400" b="1" dirty="0"/>
              <a:t>C. Lee Giles</a:t>
            </a:r>
          </a:p>
          <a:p>
            <a:pPr algn="ctr">
              <a:lnSpc>
                <a:spcPct val="80000"/>
              </a:lnSpc>
              <a:spcBef>
                <a:spcPct val="50000"/>
              </a:spcBef>
              <a:buClrTx/>
              <a:buFontTx/>
              <a:buNone/>
            </a:pPr>
            <a:r>
              <a:rPr lang="en-US" altLang="en-US" sz="2000" b="1" dirty="0">
                <a:solidFill>
                  <a:srgbClr val="FF0000"/>
                </a:solidFill>
              </a:rPr>
              <a:t>David Reese Professor, College of Information Sciences and Technology</a:t>
            </a:r>
          </a:p>
          <a:p>
            <a:pPr algn="ctr">
              <a:lnSpc>
                <a:spcPct val="80000"/>
              </a:lnSpc>
              <a:spcBef>
                <a:spcPct val="50000"/>
              </a:spcBef>
              <a:buClrTx/>
              <a:buFontTx/>
              <a:buNone/>
            </a:pPr>
            <a:r>
              <a:rPr lang="en-US" altLang="en-US" sz="2000" b="1" dirty="0">
                <a:solidFill>
                  <a:srgbClr val="FF0000"/>
                </a:solidFill>
              </a:rPr>
              <a:t>Graduate Professor of Computer Science and Engineering</a:t>
            </a:r>
          </a:p>
          <a:p>
            <a:pPr algn="ctr">
              <a:lnSpc>
                <a:spcPct val="80000"/>
              </a:lnSpc>
              <a:spcBef>
                <a:spcPct val="50000"/>
              </a:spcBef>
              <a:buClrTx/>
              <a:buFontTx/>
              <a:buNone/>
            </a:pPr>
            <a:r>
              <a:rPr lang="en-US" altLang="en-US" sz="2000" b="1" dirty="0">
                <a:solidFill>
                  <a:srgbClr val="FF0000"/>
                </a:solidFill>
              </a:rPr>
              <a:t>Courtesy Professor of Supply Chain and Information Systems</a:t>
            </a:r>
          </a:p>
          <a:p>
            <a:pPr algn="ctr">
              <a:lnSpc>
                <a:spcPct val="80000"/>
              </a:lnSpc>
              <a:spcBef>
                <a:spcPct val="50000"/>
              </a:spcBef>
              <a:buClrTx/>
              <a:buFontTx/>
              <a:buNone/>
            </a:pPr>
            <a:endParaRPr lang="en-US" altLang="en-US" sz="2000" b="1" dirty="0">
              <a:solidFill>
                <a:srgbClr val="FF0000"/>
              </a:solidFill>
            </a:endParaRPr>
          </a:p>
          <a:p>
            <a:pPr algn="ctr">
              <a:lnSpc>
                <a:spcPct val="80000"/>
              </a:lnSpc>
              <a:spcBef>
                <a:spcPct val="80000"/>
              </a:spcBef>
              <a:buClrTx/>
              <a:buFontTx/>
              <a:buNone/>
            </a:pPr>
            <a:r>
              <a:rPr lang="en-US" altLang="en-US" sz="2400" b="1" i="1" dirty="0">
                <a:solidFill>
                  <a:srgbClr val="3A5BF5"/>
                </a:solidFill>
              </a:rPr>
              <a:t>The Pennsylvania State University, University Park, PA, USA</a:t>
            </a:r>
          </a:p>
          <a:p>
            <a:pPr algn="ctr">
              <a:lnSpc>
                <a:spcPct val="80000"/>
              </a:lnSpc>
              <a:spcBef>
                <a:spcPct val="80000"/>
              </a:spcBef>
              <a:buClrTx/>
              <a:buFontTx/>
              <a:buNone/>
            </a:pPr>
            <a:r>
              <a:rPr lang="en-US" altLang="en-US" sz="2000" b="1" dirty="0" err="1"/>
              <a:t>giles@ist.psu.edu</a:t>
            </a:r>
            <a:endParaRPr lang="en-US" altLang="en-US" sz="2000" b="1" dirty="0"/>
          </a:p>
          <a:p>
            <a:pPr algn="ctr">
              <a:lnSpc>
                <a:spcPct val="80000"/>
              </a:lnSpc>
              <a:spcBef>
                <a:spcPct val="80000"/>
              </a:spcBef>
              <a:buClrTx/>
              <a:buFontTx/>
              <a:buNone/>
            </a:pPr>
            <a:r>
              <a:rPr lang="en-US" altLang="en-US" sz="2000" b="1" dirty="0">
                <a:hlinkClick r:id="rId3"/>
              </a:rPr>
              <a:t>http://clgiles.ist.psu.edu</a:t>
            </a:r>
            <a:endParaRPr lang="en-US" altLang="en-US" sz="2000" b="1" dirty="0"/>
          </a:p>
          <a:p>
            <a:pPr>
              <a:lnSpc>
                <a:spcPct val="80000"/>
              </a:lnSpc>
              <a:spcBef>
                <a:spcPct val="80000"/>
              </a:spcBef>
              <a:buClrTx/>
              <a:buNone/>
            </a:pPr>
            <a:r>
              <a:rPr lang="en-US" altLang="en-US" sz="2000" b="1" dirty="0"/>
              <a:t>https://</a:t>
            </a:r>
            <a:r>
              <a:rPr lang="en-US" altLang="en-US" sz="2000" b="1" dirty="0" err="1"/>
              <a:t>en.wikipedia.org</a:t>
            </a:r>
            <a:r>
              <a:rPr lang="en-US" altLang="en-US" sz="2000" b="1" dirty="0"/>
              <a:t>/wiki/</a:t>
            </a:r>
            <a:r>
              <a:rPr lang="en-US" altLang="en-US" sz="2000" b="1" dirty="0" err="1"/>
              <a:t>Lee_Giles</a:t>
            </a:r>
            <a:endParaRPr lang="en-US" altLang="en-US" sz="2000" b="1" dirty="0"/>
          </a:p>
        </p:txBody>
      </p:sp>
      <p:sp>
        <p:nvSpPr>
          <p:cNvPr id="16387" name="Rectangle 5">
            <a:extLst>
              <a:ext uri="{FF2B5EF4-FFF2-40B4-BE49-F238E27FC236}">
                <a16:creationId xmlns:a16="http://schemas.microsoft.com/office/drawing/2014/main" id="{643B1C76-217F-164E-B6AB-C0AE8A7F6A84}"/>
              </a:ext>
            </a:extLst>
          </p:cNvPr>
          <p:cNvSpPr>
            <a:spLocks noGrp="1" noChangeArrowheads="1"/>
          </p:cNvSpPr>
          <p:nvPr>
            <p:ph type="title"/>
          </p:nvPr>
        </p:nvSpPr>
        <p:spPr>
          <a:xfrm>
            <a:off x="177006" y="731044"/>
            <a:ext cx="8785225" cy="1021556"/>
          </a:xfrm>
        </p:spPr>
        <p:txBody>
          <a:bodyPr/>
          <a:lstStyle/>
          <a:p>
            <a:r>
              <a:rPr lang="en-US" altLang="en-US" sz="3600" b="1" dirty="0">
                <a:ea typeface="ＭＳ Ｐゴシック" panose="020B0600070205080204" pitchFamily="34" charset="-128"/>
              </a:rPr>
              <a:t>Search Engines and their Algorithms</a:t>
            </a:r>
            <a:br>
              <a:rPr lang="en-US" altLang="en-US" sz="3600" b="1" dirty="0">
                <a:ea typeface="ＭＳ Ｐゴシック" panose="020B0600070205080204" pitchFamily="34" charset="-128"/>
              </a:rPr>
            </a:br>
            <a:r>
              <a:rPr lang="en-US" altLang="en-US" sz="2800" b="1" dirty="0">
                <a:ea typeface="ＭＳ Ｐゴシック" panose="020B0600070205080204" pitchFamily="34" charset="-128"/>
              </a:rPr>
              <a:t>Rhodes College</a:t>
            </a:r>
            <a:br>
              <a:rPr lang="en-US" altLang="en-US" sz="3600" b="1" dirty="0">
                <a:ea typeface="ＭＳ Ｐゴシック" panose="020B0600070205080204" pitchFamily="34" charset="-128"/>
              </a:rPr>
            </a:br>
            <a:endParaRPr lang="en-US" altLang="en-US" dirty="0">
              <a:solidFill>
                <a:schemeClr val="tx1"/>
              </a:solidFill>
              <a:ea typeface="ＭＳ Ｐゴシック" panose="020B0600070205080204" pitchFamily="34" charset="-128"/>
            </a:endParaRPr>
          </a:p>
        </p:txBody>
      </p:sp>
      <p:pic>
        <p:nvPicPr>
          <p:cNvPr id="16388" name="Picture 6" descr="banner-full-college">
            <a:extLst>
              <a:ext uri="{FF2B5EF4-FFF2-40B4-BE49-F238E27FC236}">
                <a16:creationId xmlns:a16="http://schemas.microsoft.com/office/drawing/2014/main" id="{3A601B2F-5076-8E46-93F4-D16559278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6017811"/>
            <a:ext cx="5791200" cy="84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422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GB" sz="4000" dirty="0" err="1">
                <a:hlinkClick r:id="rId2"/>
              </a:rPr>
              <a:t>Engelbart</a:t>
            </a:r>
            <a:r>
              <a:rPr lang="en-GB" sz="4000" dirty="0" err="1"/>
              <a:t>’s</a:t>
            </a:r>
            <a:r>
              <a:rPr lang="en-GB" sz="4000" dirty="0"/>
              <a:t> </a:t>
            </a:r>
            <a:r>
              <a:rPr lang="en-GB" sz="4000" dirty="0" err="1"/>
              <a:t>oNLine</a:t>
            </a:r>
            <a:r>
              <a:rPr lang="en-GB" sz="4000" dirty="0"/>
              <a:t> System (1968)</a:t>
            </a:r>
          </a:p>
        </p:txBody>
      </p:sp>
      <p:sp>
        <p:nvSpPr>
          <p:cNvPr id="39939" name="Rectangle 3"/>
          <p:cNvSpPr>
            <a:spLocks noGrp="1" noChangeArrowheads="1"/>
          </p:cNvSpPr>
          <p:nvPr>
            <p:ph type="body" idx="1"/>
          </p:nvPr>
        </p:nvSpPr>
        <p:spPr>
          <a:xfrm>
            <a:off x="685800" y="1320799"/>
            <a:ext cx="7772400" cy="4687888"/>
          </a:xfrm>
        </p:spPr>
        <p:txBody>
          <a:bodyPr/>
          <a:lstStyle/>
          <a:p>
            <a:pPr>
              <a:buFontTx/>
              <a:buNone/>
            </a:pPr>
            <a:r>
              <a:rPr lang="en-GB" dirty="0"/>
              <a:t>	</a:t>
            </a:r>
          </a:p>
        </p:txBody>
      </p:sp>
      <p:pic>
        <p:nvPicPr>
          <p:cNvPr id="39940" name="Picture 4" descr="engelbart_1968_demo_1_3"/>
          <p:cNvPicPr>
            <a:picLocks noChangeAspect="1" noChangeArrowheads="1"/>
          </p:cNvPicPr>
          <p:nvPr/>
        </p:nvPicPr>
        <p:blipFill>
          <a:blip r:embed="rId3"/>
          <a:srcRect/>
          <a:stretch>
            <a:fillRect/>
          </a:stretch>
        </p:blipFill>
        <p:spPr bwMode="auto">
          <a:xfrm>
            <a:off x="762000" y="3535356"/>
            <a:ext cx="2565400" cy="1752600"/>
          </a:xfrm>
          <a:prstGeom prst="rect">
            <a:avLst/>
          </a:prstGeom>
          <a:noFill/>
        </p:spPr>
      </p:pic>
      <p:sp>
        <p:nvSpPr>
          <p:cNvPr id="39941" name="Rectangle 5"/>
          <p:cNvSpPr>
            <a:spLocks noChangeArrowheads="1"/>
          </p:cNvSpPr>
          <p:nvPr/>
        </p:nvSpPr>
        <p:spPr bwMode="auto">
          <a:xfrm>
            <a:off x="323850" y="2133600"/>
            <a:ext cx="4032250" cy="366713"/>
          </a:xfrm>
          <a:prstGeom prst="rect">
            <a:avLst/>
          </a:prstGeom>
          <a:noFill/>
          <a:ln w="9525">
            <a:noFill/>
            <a:miter lim="800000"/>
            <a:headEnd/>
            <a:tailEnd/>
          </a:ln>
          <a:effectLst/>
        </p:spPr>
        <p:txBody>
          <a:bodyPr>
            <a:prstTxWarp prst="textNoShape">
              <a:avLst/>
            </a:prstTxWarp>
            <a:spAutoFit/>
          </a:bodyPr>
          <a:lstStyle/>
          <a:p>
            <a:endParaRPr lang="en-US"/>
          </a:p>
        </p:txBody>
      </p:sp>
      <p:sp>
        <p:nvSpPr>
          <p:cNvPr id="39942" name="Rectangle 6"/>
          <p:cNvSpPr>
            <a:spLocks noChangeArrowheads="1"/>
          </p:cNvSpPr>
          <p:nvPr/>
        </p:nvSpPr>
        <p:spPr bwMode="auto">
          <a:xfrm>
            <a:off x="250825" y="1348195"/>
            <a:ext cx="8210550" cy="1815882"/>
          </a:xfrm>
          <a:prstGeom prst="rect">
            <a:avLst/>
          </a:prstGeom>
          <a:noFill/>
          <a:ln w="9525">
            <a:noFill/>
            <a:miter lim="800000"/>
            <a:headEnd/>
            <a:tailEnd/>
          </a:ln>
          <a:effectLst/>
        </p:spPr>
        <p:txBody>
          <a:bodyPr wrap="square">
            <a:prstTxWarp prst="textNoShape">
              <a:avLst/>
            </a:prstTxWarp>
            <a:spAutoFit/>
          </a:bodyPr>
          <a:lstStyle/>
          <a:p>
            <a:pPr algn="l"/>
            <a:r>
              <a:rPr lang="en-GB" sz="2800" dirty="0"/>
              <a:t>First working hypertext system, where documents were linked together (funded by DARPA).</a:t>
            </a:r>
          </a:p>
          <a:p>
            <a:endParaRPr lang="en-GB" sz="2800" dirty="0"/>
          </a:p>
          <a:p>
            <a:endParaRPr lang="en-GB" sz="2800" dirty="0"/>
          </a:p>
        </p:txBody>
      </p:sp>
      <p:pic>
        <p:nvPicPr>
          <p:cNvPr id="3" name="Picture 2">
            <a:extLst>
              <a:ext uri="{FF2B5EF4-FFF2-40B4-BE49-F238E27FC236}">
                <a16:creationId xmlns:a16="http://schemas.microsoft.com/office/drawing/2014/main" id="{5244B986-80FA-284C-B175-AA9514421F63}"/>
              </a:ext>
            </a:extLst>
          </p:cNvPr>
          <p:cNvPicPr>
            <a:picLocks noChangeAspect="1"/>
          </p:cNvPicPr>
          <p:nvPr/>
        </p:nvPicPr>
        <p:blipFill>
          <a:blip r:embed="rId4"/>
          <a:stretch>
            <a:fillRect/>
          </a:stretch>
        </p:blipFill>
        <p:spPr>
          <a:xfrm>
            <a:off x="4100135" y="2601912"/>
            <a:ext cx="4902956" cy="37179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hlinkClick r:id="rId2"/>
              </a:rPr>
              <a:t>Tim Berners-Lee’s </a:t>
            </a:r>
            <a:r>
              <a:rPr lang="en-GB"/>
              <a:t>WWW</a:t>
            </a:r>
          </a:p>
        </p:txBody>
      </p:sp>
      <p:sp>
        <p:nvSpPr>
          <p:cNvPr id="14340" name="Rectangle 4"/>
          <p:cNvSpPr>
            <a:spLocks noGrp="1" noChangeArrowheads="1"/>
          </p:cNvSpPr>
          <p:nvPr>
            <p:ph type="body" sz="half" idx="1"/>
          </p:nvPr>
        </p:nvSpPr>
        <p:spPr/>
        <p:txBody>
          <a:bodyPr/>
          <a:lstStyle/>
          <a:p>
            <a:r>
              <a:rPr lang="en-GB" sz="2800" dirty="0"/>
              <a:t>CERN 1990 - </a:t>
            </a:r>
            <a:r>
              <a:rPr lang="en-GB" sz="2800" b="1" i="1" dirty="0"/>
              <a:t>First Browser</a:t>
            </a:r>
          </a:p>
          <a:p>
            <a:r>
              <a:rPr lang="en-GB" sz="2800" dirty="0"/>
              <a:t>Web protocols &amp; languages</a:t>
            </a:r>
          </a:p>
          <a:p>
            <a:pPr lvl="1"/>
            <a:r>
              <a:rPr lang="en-GB" sz="2400" dirty="0"/>
              <a:t>URL</a:t>
            </a:r>
          </a:p>
          <a:p>
            <a:pPr lvl="1"/>
            <a:r>
              <a:rPr lang="en-GB" sz="2400" dirty="0"/>
              <a:t>HTTP</a:t>
            </a:r>
          </a:p>
          <a:p>
            <a:pPr lvl="1"/>
            <a:r>
              <a:rPr lang="en-GB" sz="2400" dirty="0"/>
              <a:t>HTML</a:t>
            </a:r>
          </a:p>
          <a:p>
            <a:r>
              <a:rPr lang="en-GB" sz="2800" dirty="0">
                <a:hlinkClick r:id="rId3"/>
              </a:rPr>
              <a:t>World Wide Web Consortium </a:t>
            </a:r>
            <a:r>
              <a:rPr lang="en-GB" sz="2800" dirty="0"/>
              <a:t>(W3C) founded in 1994 </a:t>
            </a:r>
          </a:p>
        </p:txBody>
      </p:sp>
      <p:pic>
        <p:nvPicPr>
          <p:cNvPr id="14342" name="Picture 6" descr="first_web_browser_berners_lee_1990"/>
          <p:cNvPicPr>
            <a:picLocks noGrp="1" noChangeAspect="1" noChangeArrowheads="1"/>
          </p:cNvPicPr>
          <p:nvPr>
            <p:ph sz="half" idx="2"/>
          </p:nvPr>
        </p:nvPicPr>
        <p:blipFill>
          <a:blip r:embed="rId4"/>
          <a:srcRect/>
          <a:stretch>
            <a:fillRect/>
          </a:stretch>
        </p:blipFill>
        <p:spPr>
          <a:xfrm>
            <a:off x="4648200" y="2362200"/>
            <a:ext cx="4038600" cy="3000375"/>
          </a:xfrm>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sz="4000">
                <a:hlinkClick r:id="rId2"/>
              </a:rPr>
              <a:t>Mosaic</a:t>
            </a:r>
            <a:r>
              <a:rPr lang="en-GB" sz="4000"/>
              <a:t> – The Web Browser that </a:t>
            </a:r>
            <a:r>
              <a:rPr lang="en-GB" sz="4000">
                <a:hlinkClick r:id="rId3"/>
              </a:rPr>
              <a:t>changed history </a:t>
            </a:r>
            <a:endParaRPr lang="en-GB" sz="4000"/>
          </a:p>
        </p:txBody>
      </p:sp>
      <p:sp>
        <p:nvSpPr>
          <p:cNvPr id="15367" name="Rectangle 7"/>
          <p:cNvSpPr>
            <a:spLocks noGrp="1" noChangeArrowheads="1"/>
          </p:cNvSpPr>
          <p:nvPr>
            <p:ph type="body" sz="half" idx="1"/>
          </p:nvPr>
        </p:nvSpPr>
        <p:spPr>
          <a:xfrm>
            <a:off x="228600" y="1447800"/>
            <a:ext cx="4343400" cy="4525963"/>
          </a:xfrm>
        </p:spPr>
        <p:txBody>
          <a:bodyPr/>
          <a:lstStyle/>
          <a:p>
            <a:pPr>
              <a:lnSpc>
                <a:spcPct val="90000"/>
              </a:lnSpc>
            </a:pPr>
            <a:r>
              <a:rPr lang="en-GB" sz="2800" dirty="0"/>
              <a:t>Released late 1993 – developed by Marc Andreessen</a:t>
            </a:r>
          </a:p>
          <a:p>
            <a:pPr>
              <a:lnSpc>
                <a:spcPct val="90000"/>
              </a:lnSpc>
            </a:pPr>
            <a:r>
              <a:rPr lang="en-GB" sz="2800" dirty="0"/>
              <a:t>Netscape triggered the boom of WWW throughout the 90’s</a:t>
            </a:r>
          </a:p>
          <a:p>
            <a:pPr>
              <a:lnSpc>
                <a:spcPct val="90000"/>
              </a:lnSpc>
            </a:pPr>
            <a:r>
              <a:rPr lang="en-GB" sz="2800" dirty="0"/>
              <a:t>Browser wars with Microsoft – IE won (2003 stats: 95.6% - IE, 3.7% NS)</a:t>
            </a:r>
          </a:p>
          <a:p>
            <a:pPr>
              <a:lnSpc>
                <a:spcPct val="90000"/>
              </a:lnSpc>
            </a:pPr>
            <a:r>
              <a:rPr lang="en-GB" sz="2800" dirty="0"/>
              <a:t>Chrome now dominates</a:t>
            </a:r>
          </a:p>
          <a:p>
            <a:pPr>
              <a:lnSpc>
                <a:spcPct val="90000"/>
              </a:lnSpc>
            </a:pPr>
            <a:r>
              <a:rPr lang="en-GB" sz="2800" dirty="0"/>
              <a:t>What browsers do you use? </a:t>
            </a:r>
          </a:p>
        </p:txBody>
      </p:sp>
      <p:pic>
        <p:nvPicPr>
          <p:cNvPr id="15369" name="Picture 9" descr="mosaic_1993"/>
          <p:cNvPicPr>
            <a:picLocks noGrp="1" noChangeAspect="1" noChangeArrowheads="1"/>
          </p:cNvPicPr>
          <p:nvPr>
            <p:ph sz="half" idx="2"/>
          </p:nvPr>
        </p:nvPicPr>
        <p:blipFill>
          <a:blip r:embed="rId4"/>
          <a:srcRect/>
          <a:stretch>
            <a:fillRect/>
          </a:stretch>
        </p:blipFill>
        <p:spPr>
          <a:xfrm>
            <a:off x="4800600" y="1461370"/>
            <a:ext cx="4038600" cy="3446463"/>
          </a:xfrm>
          <a:noFill/>
          <a:ln/>
        </p:spPr>
      </p:pic>
      <p:pic>
        <p:nvPicPr>
          <p:cNvPr id="3" name="Picture 2">
            <a:extLst>
              <a:ext uri="{FF2B5EF4-FFF2-40B4-BE49-F238E27FC236}">
                <a16:creationId xmlns:a16="http://schemas.microsoft.com/office/drawing/2014/main" id="{5720E3D9-6785-A14D-A6E0-8D3FA2D415B8}"/>
              </a:ext>
            </a:extLst>
          </p:cNvPr>
          <p:cNvPicPr>
            <a:picLocks noChangeAspect="1"/>
          </p:cNvPicPr>
          <p:nvPr/>
        </p:nvPicPr>
        <p:blipFill>
          <a:blip r:embed="rId5"/>
          <a:stretch>
            <a:fillRect/>
          </a:stretch>
        </p:blipFill>
        <p:spPr>
          <a:xfrm>
            <a:off x="5486400" y="4915939"/>
            <a:ext cx="2971800" cy="19274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GB" sz="4000"/>
              <a:t>Difference between the internet and the web</a:t>
            </a:r>
          </a:p>
        </p:txBody>
      </p:sp>
      <p:sp>
        <p:nvSpPr>
          <p:cNvPr id="3075" name="Rectangle 3"/>
          <p:cNvSpPr>
            <a:spLocks noGrp="1" noChangeArrowheads="1"/>
          </p:cNvSpPr>
          <p:nvPr>
            <p:ph type="body" idx="1"/>
          </p:nvPr>
        </p:nvSpPr>
        <p:spPr/>
        <p:txBody>
          <a:bodyPr/>
          <a:lstStyle/>
          <a:p>
            <a:r>
              <a:rPr lang="en-GB">
                <a:hlinkClick r:id="rId2"/>
              </a:rPr>
              <a:t>Internet</a:t>
            </a:r>
            <a:r>
              <a:rPr lang="en-GB"/>
              <a:t> – physical computer network infrastructure on which the web is built.</a:t>
            </a:r>
          </a:p>
          <a:p>
            <a:r>
              <a:rPr lang="en-GB"/>
              <a:t>The World Wide Web (web) is a virtual network defined through the web protocols.</a:t>
            </a:r>
          </a:p>
          <a:p>
            <a:r>
              <a:rPr lang="en-GB"/>
              <a:t>The internet supports other protocols such as email, ftp and instant messaging.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0CEBB6CA-11E6-2045-9B88-F89376FDCB5C}"/>
              </a:ext>
            </a:extLst>
          </p:cNvPr>
          <p:cNvSpPr>
            <a:spLocks noGrp="1" noChangeArrowheads="1"/>
          </p:cNvSpPr>
          <p:nvPr>
            <p:ph type="title"/>
          </p:nvPr>
        </p:nvSpPr>
        <p:spPr>
          <a:xfrm>
            <a:off x="666307" y="152400"/>
            <a:ext cx="7772400" cy="1066800"/>
          </a:xfrm>
        </p:spPr>
        <p:txBody>
          <a:bodyPr/>
          <a:lstStyle/>
          <a:p>
            <a:r>
              <a:rPr lang="en-US" altLang="en-US" dirty="0">
                <a:ea typeface="ＭＳ Ｐゴシック" panose="020B0600070205080204" pitchFamily="34" charset="-128"/>
              </a:rPr>
              <a:t>Math/data structures/algorithms used in search engines</a:t>
            </a:r>
          </a:p>
        </p:txBody>
      </p:sp>
      <p:sp>
        <p:nvSpPr>
          <p:cNvPr id="26626" name="Rectangle 3">
            <a:extLst>
              <a:ext uri="{FF2B5EF4-FFF2-40B4-BE49-F238E27FC236}">
                <a16:creationId xmlns:a16="http://schemas.microsoft.com/office/drawing/2014/main" id="{BF322939-D7C1-D44D-9DC9-9CD570559559}"/>
              </a:ext>
            </a:extLst>
          </p:cNvPr>
          <p:cNvSpPr>
            <a:spLocks noGrp="1" noChangeArrowheads="1"/>
          </p:cNvSpPr>
          <p:nvPr>
            <p:ph type="body" idx="1"/>
          </p:nvPr>
        </p:nvSpPr>
        <p:spPr>
          <a:xfrm>
            <a:off x="666307" y="1219200"/>
            <a:ext cx="7772400" cy="4724400"/>
          </a:xfrm>
        </p:spPr>
        <p:txBody>
          <a:bodyPr/>
          <a:lstStyle/>
          <a:p>
            <a:pPr marL="0" indent="0">
              <a:lnSpc>
                <a:spcPct val="90000"/>
              </a:lnSpc>
              <a:buFontTx/>
              <a:buNone/>
              <a:defRPr/>
            </a:pPr>
            <a:r>
              <a:rPr lang="en-US" altLang="en-US" sz="2800" dirty="0"/>
              <a:t>Little theory:</a:t>
            </a:r>
          </a:p>
          <a:p>
            <a:pPr>
              <a:lnSpc>
                <a:spcPct val="90000"/>
              </a:lnSpc>
              <a:defRPr/>
            </a:pPr>
            <a:r>
              <a:rPr lang="en-US" altLang="en-US" sz="2800" dirty="0"/>
              <a:t>lots of heuristics in computer and information science</a:t>
            </a:r>
          </a:p>
          <a:p>
            <a:pPr marL="0" indent="0">
              <a:lnSpc>
                <a:spcPct val="90000"/>
              </a:lnSpc>
              <a:buFontTx/>
              <a:buNone/>
              <a:defRPr/>
            </a:pPr>
            <a:r>
              <a:rPr lang="en-US" altLang="en-US" sz="2800" dirty="0"/>
              <a:t>Math:</a:t>
            </a:r>
          </a:p>
          <a:p>
            <a:pPr>
              <a:lnSpc>
                <a:spcPct val="90000"/>
              </a:lnSpc>
              <a:defRPr/>
            </a:pPr>
            <a:r>
              <a:rPr lang="en-US" altLang="en-US" sz="2800" dirty="0"/>
              <a:t>Set theory</a:t>
            </a:r>
          </a:p>
          <a:p>
            <a:pPr>
              <a:lnSpc>
                <a:spcPct val="90000"/>
              </a:lnSpc>
              <a:defRPr/>
            </a:pPr>
            <a:r>
              <a:rPr lang="en-US" altLang="en-US" sz="2800" dirty="0"/>
              <a:t>Vector and matrix models</a:t>
            </a:r>
          </a:p>
          <a:p>
            <a:pPr>
              <a:lnSpc>
                <a:spcPct val="90000"/>
              </a:lnSpc>
              <a:defRPr/>
            </a:pPr>
            <a:r>
              <a:rPr lang="en-US" altLang="en-US" sz="2800" dirty="0"/>
              <a:t>Similarity measures</a:t>
            </a:r>
          </a:p>
          <a:p>
            <a:pPr>
              <a:lnSpc>
                <a:spcPct val="90000"/>
              </a:lnSpc>
              <a:defRPr/>
            </a:pPr>
            <a:r>
              <a:rPr lang="en-US" altLang="en-US" sz="2800" dirty="0"/>
              <a:t>Indexing – </a:t>
            </a:r>
            <a:r>
              <a:rPr lang="en-US" altLang="en-US" sz="2800" b="1" i="1" dirty="0"/>
              <a:t>no databases</a:t>
            </a:r>
          </a:p>
          <a:p>
            <a:pPr>
              <a:lnSpc>
                <a:spcPct val="90000"/>
              </a:lnSpc>
              <a:defRPr/>
            </a:pPr>
            <a:r>
              <a:rPr lang="en-US" altLang="en-US" sz="2800" dirty="0"/>
              <a:t>Graphs</a:t>
            </a:r>
          </a:p>
          <a:p>
            <a:pPr>
              <a:lnSpc>
                <a:spcPct val="90000"/>
              </a:lnSpc>
              <a:defRPr/>
            </a:pPr>
            <a:r>
              <a:rPr lang="en-US" altLang="en-US" sz="2800" dirty="0"/>
              <a:t>Ranking</a:t>
            </a:r>
          </a:p>
          <a:p>
            <a:pPr>
              <a:lnSpc>
                <a:spcPct val="90000"/>
              </a:lnSpc>
              <a:defRPr/>
            </a:pPr>
            <a:r>
              <a:rPr lang="en-US" altLang="en-US" sz="2800" dirty="0"/>
              <a:t>Scaling – Big O – users, documents</a:t>
            </a:r>
          </a:p>
          <a:p>
            <a:pPr marL="0" indent="0">
              <a:lnSpc>
                <a:spcPct val="90000"/>
              </a:lnSpc>
              <a:buNone/>
              <a:defRPr/>
            </a:pPr>
            <a:r>
              <a:rPr lang="en-US" altLang="en-US" sz="2800" dirty="0"/>
              <a:t>Code: Linux – C, C++, Python, Java</a:t>
            </a:r>
          </a:p>
          <a:p>
            <a:pPr>
              <a:lnSpc>
                <a:spcPct val="90000"/>
              </a:lnSpc>
              <a:defRPr/>
            </a:pPr>
            <a:endParaRPr lang="en-US" altLang="en-US" sz="2800" dirty="0"/>
          </a:p>
        </p:txBody>
      </p:sp>
    </p:spTree>
    <p:extLst>
      <p:ext uri="{BB962C8B-B14F-4D97-AF65-F5344CB8AC3E}">
        <p14:creationId xmlns:p14="http://schemas.microsoft.com/office/powerpoint/2010/main" val="132751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2BD6492B-3775-4A47-89B8-6DC75378D6D0}"/>
              </a:ext>
            </a:extLst>
          </p:cNvPr>
          <p:cNvSpPr>
            <a:spLocks noGrp="1" noChangeArrowheads="1"/>
          </p:cNvSpPr>
          <p:nvPr>
            <p:ph type="title"/>
          </p:nvPr>
        </p:nvSpPr>
        <p:spPr>
          <a:xfrm>
            <a:off x="685800" y="381000"/>
            <a:ext cx="7772400" cy="1143000"/>
          </a:xfrm>
        </p:spPr>
        <p:txBody>
          <a:bodyPr/>
          <a:lstStyle/>
          <a:p>
            <a:pPr eaLnBrk="1" hangingPunct="1"/>
            <a:r>
              <a:rPr lang="en-US" altLang="en-US" dirty="0">
                <a:solidFill>
                  <a:srgbClr val="660066"/>
                </a:solidFill>
                <a:ea typeface="ＭＳ Ｐゴシック" panose="020B0600070205080204" pitchFamily="34" charset="-128"/>
              </a:rPr>
              <a:t>Measuring the Growth or Cost of Work or Hardness of a Problem – Big O</a:t>
            </a:r>
          </a:p>
        </p:txBody>
      </p:sp>
      <p:sp>
        <p:nvSpPr>
          <p:cNvPr id="28675" name="Rectangle 3">
            <a:extLst>
              <a:ext uri="{FF2B5EF4-FFF2-40B4-BE49-F238E27FC236}">
                <a16:creationId xmlns:a16="http://schemas.microsoft.com/office/drawing/2014/main" id="{2144E4A3-6127-7644-9D3D-BFB568F9A884}"/>
              </a:ext>
            </a:extLst>
          </p:cNvPr>
          <p:cNvSpPr>
            <a:spLocks noGrp="1" noChangeArrowheads="1"/>
          </p:cNvSpPr>
          <p:nvPr>
            <p:ph type="body" idx="1"/>
          </p:nvPr>
        </p:nvSpPr>
        <p:spPr>
          <a:xfrm>
            <a:off x="762000" y="1524000"/>
            <a:ext cx="7696200" cy="3733800"/>
          </a:xfrm>
        </p:spPr>
        <p:txBody>
          <a:bodyPr/>
          <a:lstStyle/>
          <a:p>
            <a:pPr eaLnBrk="1" hangingPunct="1"/>
            <a:r>
              <a:rPr lang="en-US" altLang="en-US" sz="2800" b="1" dirty="0">
                <a:ea typeface="ＭＳ Ｐゴシック" panose="020B0600070205080204" pitchFamily="34" charset="-128"/>
              </a:rPr>
              <a:t>While it is possible to measure the work done by an algorithm for a given set of inputs, we need a way to:</a:t>
            </a:r>
          </a:p>
          <a:p>
            <a:pPr eaLnBrk="1" hangingPunct="1"/>
            <a:r>
              <a:rPr lang="en-US" altLang="en-US" sz="2800" b="1" dirty="0">
                <a:ea typeface="ＭＳ Ｐゴシック" panose="020B0600070205080204" pitchFamily="34" charset="-128"/>
              </a:rPr>
              <a:t>Measure the </a:t>
            </a:r>
            <a:r>
              <a:rPr lang="en-US" altLang="en-US" sz="2800" b="1" dirty="0">
                <a:solidFill>
                  <a:srgbClr val="3333FF"/>
                </a:solidFill>
                <a:ea typeface="ＭＳ Ｐゴシック" panose="020B0600070205080204" pitchFamily="34" charset="-128"/>
              </a:rPr>
              <a:t>rate of growth</a:t>
            </a:r>
            <a:r>
              <a:rPr lang="en-US" altLang="en-US" sz="2800" b="1" dirty="0">
                <a:ea typeface="ＭＳ Ｐゴシック" panose="020B0600070205080204" pitchFamily="34" charset="-128"/>
              </a:rPr>
              <a:t> of an algorithm </a:t>
            </a:r>
            <a:r>
              <a:rPr lang="en-US" altLang="en-US" sz="2800" b="1" dirty="0">
                <a:solidFill>
                  <a:srgbClr val="FF0033"/>
                </a:solidFill>
                <a:ea typeface="ＭＳ Ｐゴシック" panose="020B0600070205080204" pitchFamily="34" charset="-128"/>
              </a:rPr>
              <a:t>based upon the size of the input (or output)</a:t>
            </a:r>
          </a:p>
          <a:p>
            <a:pPr lvl="1" eaLnBrk="1" hangingPunct="1"/>
            <a:r>
              <a:rPr lang="en-US" altLang="en-US" sz="2400" b="1" dirty="0">
                <a:solidFill>
                  <a:srgbClr val="FF0033"/>
                </a:solidFill>
                <a:ea typeface="ＭＳ Ｐゴシック" panose="020B0600070205080204" pitchFamily="34" charset="-128"/>
              </a:rPr>
              <a:t>users, documents, hardware</a:t>
            </a:r>
          </a:p>
          <a:p>
            <a:pPr eaLnBrk="1" hangingPunct="1"/>
            <a:r>
              <a:rPr lang="en-US" altLang="en-US" sz="2800" b="1" dirty="0">
                <a:solidFill>
                  <a:srgbClr val="3333FF"/>
                </a:solidFill>
                <a:ea typeface="ＭＳ Ｐゴシック" panose="020B0600070205080204" pitchFamily="34" charset="-128"/>
              </a:rPr>
              <a:t>Compare algorithms</a:t>
            </a:r>
            <a:r>
              <a:rPr lang="en-US" altLang="en-US" sz="2800" b="1" dirty="0">
                <a:ea typeface="ＭＳ Ｐゴシック" panose="020B0600070205080204" pitchFamily="34" charset="-128"/>
              </a:rPr>
              <a:t> to determine which is better for the situation</a:t>
            </a:r>
          </a:p>
          <a:p>
            <a:pPr eaLnBrk="1" hangingPunct="1"/>
            <a:r>
              <a:rPr lang="en-US" altLang="en-US" sz="2800" b="1" dirty="0">
                <a:ea typeface="ＭＳ Ｐゴシック" panose="020B0600070205080204" pitchFamily="34" charset="-128"/>
              </a:rPr>
              <a:t>Compare and analyze for </a:t>
            </a:r>
            <a:r>
              <a:rPr lang="en-US" altLang="en-US" sz="2800" b="1" i="1" u="sng" dirty="0">
                <a:ea typeface="ＭＳ Ｐゴシック" panose="020B0600070205080204" pitchFamily="34" charset="-128"/>
              </a:rPr>
              <a:t>large</a:t>
            </a:r>
            <a:r>
              <a:rPr lang="en-US" altLang="en-US" sz="2800" b="1" dirty="0">
                <a:ea typeface="ＭＳ Ｐゴシック" panose="020B0600070205080204" pitchFamily="34" charset="-128"/>
              </a:rPr>
              <a:t> problems</a:t>
            </a:r>
          </a:p>
          <a:p>
            <a:pPr lvl="1" eaLnBrk="1" hangingPunct="1"/>
            <a:r>
              <a:rPr lang="en-US" altLang="en-US" b="1" dirty="0">
                <a:ea typeface="ＭＳ Ｐゴシック" panose="020B0600070205080204" pitchFamily="34" charset="-128"/>
              </a:rPr>
              <a:t>Examples of large </a:t>
            </a:r>
            <a:r>
              <a:rPr lang="en-US" altLang="en-US" b="1">
                <a:ea typeface="ＭＳ Ｐゴシック" panose="020B0600070205080204" pitchFamily="34" charset="-128"/>
              </a:rPr>
              <a:t>problems?</a:t>
            </a:r>
          </a:p>
          <a:p>
            <a:pPr lvl="1" eaLnBrk="1" hangingPunct="1"/>
            <a:endParaRPr lang="en-US" altLang="en-US" b="1" dirty="0">
              <a:ea typeface="ＭＳ Ｐゴシック" panose="020B0600070205080204" pitchFamily="34" charset="-128"/>
            </a:endParaRPr>
          </a:p>
        </p:txBody>
      </p:sp>
    </p:spTree>
    <p:extLst>
      <p:ext uri="{BB962C8B-B14F-4D97-AF65-F5344CB8AC3E}">
        <p14:creationId xmlns:p14="http://schemas.microsoft.com/office/powerpoint/2010/main" val="3163751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67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52C99533-A745-0A46-98A4-64B60E35034A}"/>
              </a:ext>
            </a:extLst>
          </p:cNvPr>
          <p:cNvSpPr>
            <a:spLocks noGrp="1" noChangeArrowheads="1"/>
          </p:cNvSpPr>
          <p:nvPr>
            <p:ph type="title"/>
          </p:nvPr>
        </p:nvSpPr>
        <p:spPr>
          <a:xfrm>
            <a:off x="304800" y="1905000"/>
            <a:ext cx="1143000" cy="990600"/>
          </a:xfrm>
        </p:spPr>
        <p:txBody>
          <a:bodyPr/>
          <a:lstStyle/>
          <a:p>
            <a:pPr eaLnBrk="1" hangingPunct="1"/>
            <a:r>
              <a:rPr lang="en-US" altLang="en-US" sz="3200" dirty="0">
                <a:ea typeface="ＭＳ Ｐゴシック" panose="020B0600070205080204" pitchFamily="34" charset="-128"/>
              </a:rPr>
              <a:t>3D Web</a:t>
            </a:r>
          </a:p>
        </p:txBody>
      </p:sp>
      <p:pic>
        <p:nvPicPr>
          <p:cNvPr id="5" name="Picture 4">
            <a:extLst>
              <a:ext uri="{FF2B5EF4-FFF2-40B4-BE49-F238E27FC236}">
                <a16:creationId xmlns:a16="http://schemas.microsoft.com/office/drawing/2014/main" id="{6E5EAAA2-5C2E-8941-AE16-13E7A3881751}"/>
              </a:ext>
            </a:extLst>
          </p:cNvPr>
          <p:cNvPicPr>
            <a:picLocks noChangeAspect="1"/>
          </p:cNvPicPr>
          <p:nvPr/>
        </p:nvPicPr>
        <p:blipFill>
          <a:blip r:embed="rId2"/>
          <a:stretch>
            <a:fillRect/>
          </a:stretch>
        </p:blipFill>
        <p:spPr>
          <a:xfrm>
            <a:off x="1898650" y="247650"/>
            <a:ext cx="5346700" cy="6362700"/>
          </a:xfrm>
          <a:prstGeom prst="rect">
            <a:avLst/>
          </a:prstGeom>
        </p:spPr>
      </p:pic>
    </p:spTree>
    <p:extLst>
      <p:ext uri="{BB962C8B-B14F-4D97-AF65-F5344CB8AC3E}">
        <p14:creationId xmlns:p14="http://schemas.microsoft.com/office/powerpoint/2010/main" val="1258519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3B3121E9-3B3E-204E-9AE0-79C144BF723A}"/>
              </a:ext>
            </a:extLst>
          </p:cNvPr>
          <p:cNvSpPr>
            <a:spLocks noGrp="1" noChangeArrowheads="1"/>
          </p:cNvSpPr>
          <p:nvPr>
            <p:ph type="title"/>
          </p:nvPr>
        </p:nvSpPr>
        <p:spPr/>
        <p:txBody>
          <a:bodyPr/>
          <a:lstStyle/>
          <a:p>
            <a:pPr eaLnBrk="1" hangingPunct="1"/>
            <a:r>
              <a:rPr lang="en-US" altLang="en-US" sz="3600" dirty="0" err="1">
                <a:ea typeface="ＭＳ Ｐゴシック" panose="020B0600070205080204" pitchFamily="34" charset="-128"/>
              </a:rPr>
              <a:t>Netcraft</a:t>
            </a:r>
            <a:r>
              <a:rPr lang="en-US" altLang="en-US" sz="3600" dirty="0">
                <a:ea typeface="ＭＳ Ｐゴシック" panose="020B0600070205080204" pitchFamily="34" charset="-128"/>
              </a:rPr>
              <a:t> Web Server Survey</a:t>
            </a:r>
            <a:br>
              <a:rPr lang="en-US" altLang="en-US" sz="3600" dirty="0">
                <a:ea typeface="ＭＳ Ｐゴシック" panose="020B0600070205080204" pitchFamily="34" charset="-128"/>
              </a:rPr>
            </a:br>
            <a:r>
              <a:rPr lang="en-US" altLang="en-US" sz="2400" dirty="0">
                <a:ea typeface="ＭＳ Ｐゴシック" panose="020B0600070205080204" pitchFamily="34" charset="-128"/>
                <a:hlinkClick r:id="rId3"/>
              </a:rPr>
              <a:t>http://news.netcraft.com/archives/web_server_survey.html</a:t>
            </a:r>
            <a:r>
              <a:rPr lang="en-US" altLang="en-US" sz="2400" dirty="0">
                <a:ea typeface="ＭＳ Ｐゴシック" panose="020B0600070205080204" pitchFamily="34" charset="-128"/>
              </a:rPr>
              <a:t> </a:t>
            </a:r>
          </a:p>
        </p:txBody>
      </p:sp>
      <p:pic>
        <p:nvPicPr>
          <p:cNvPr id="4" name="Picture 3">
            <a:extLst>
              <a:ext uri="{FF2B5EF4-FFF2-40B4-BE49-F238E27FC236}">
                <a16:creationId xmlns:a16="http://schemas.microsoft.com/office/drawing/2014/main" id="{54027EFB-F5CC-AB4C-93AE-A37D9EF3E3D4}"/>
              </a:ext>
            </a:extLst>
          </p:cNvPr>
          <p:cNvPicPr>
            <a:picLocks noChangeAspect="1"/>
          </p:cNvPicPr>
          <p:nvPr/>
        </p:nvPicPr>
        <p:blipFill>
          <a:blip r:embed="rId4"/>
          <a:stretch>
            <a:fillRect/>
          </a:stretch>
        </p:blipFill>
        <p:spPr>
          <a:xfrm>
            <a:off x="0" y="1600200"/>
            <a:ext cx="9144000" cy="4156364"/>
          </a:xfrm>
          <a:prstGeom prst="rect">
            <a:avLst/>
          </a:prstGeom>
        </p:spPr>
      </p:pic>
    </p:spTree>
    <p:extLst>
      <p:ext uri="{BB962C8B-B14F-4D97-AF65-F5344CB8AC3E}">
        <p14:creationId xmlns:p14="http://schemas.microsoft.com/office/powerpoint/2010/main" val="135061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Web Search</a:t>
            </a:r>
            <a:endParaRPr lang="en-GB">
              <a:latin typeface="Times New Roman" charset="0"/>
              <a:ea typeface="ＭＳ Ｐゴシック" charset="0"/>
              <a:cs typeface="ＭＳ Ｐゴシック" charset="0"/>
            </a:endParaRPr>
          </a:p>
        </p:txBody>
      </p:sp>
      <p:sp>
        <p:nvSpPr>
          <p:cNvPr id="24579" name="Text Box 3"/>
          <p:cNvSpPr txBox="1">
            <a:spLocks noChangeArrowheads="1"/>
          </p:cNvSpPr>
          <p:nvPr/>
        </p:nvSpPr>
        <p:spPr bwMode="auto">
          <a:xfrm>
            <a:off x="609600" y="1600200"/>
            <a:ext cx="8001000" cy="4619625"/>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l">
              <a:lnSpc>
                <a:spcPct val="90000"/>
              </a:lnSpc>
              <a:spcBef>
                <a:spcPct val="20000"/>
              </a:spcBef>
            </a:pPr>
            <a:r>
              <a:rPr lang="en-US" sz="2400" b="1">
                <a:solidFill>
                  <a:srgbClr val="0000CC"/>
                </a:solidFill>
              </a:rPr>
              <a:t>Goal</a:t>
            </a:r>
          </a:p>
          <a:p>
            <a:pPr algn="l">
              <a:spcBef>
                <a:spcPct val="50000"/>
              </a:spcBef>
            </a:pPr>
            <a:r>
              <a:rPr lang="en-US" sz="2400"/>
              <a:t>Provide information discovery for large amounts of open access material on the web</a:t>
            </a:r>
          </a:p>
          <a:p>
            <a:pPr algn="l">
              <a:spcBef>
                <a:spcPct val="50000"/>
              </a:spcBef>
            </a:pPr>
            <a:r>
              <a:rPr lang="en-US" sz="2400" b="1">
                <a:solidFill>
                  <a:srgbClr val="0000CC"/>
                </a:solidFill>
              </a:rPr>
              <a:t>Challenges</a:t>
            </a:r>
          </a:p>
          <a:p>
            <a:pPr algn="l">
              <a:spcBef>
                <a:spcPct val="50000"/>
              </a:spcBef>
            </a:pPr>
            <a:r>
              <a:rPr lang="en-US" sz="2400">
                <a:cs typeface="Times New Roman" charset="0"/>
              </a:rPr>
              <a:t>•  Volume of material --  several billion items, growing steadily</a:t>
            </a:r>
          </a:p>
          <a:p>
            <a:pPr algn="l">
              <a:spcBef>
                <a:spcPct val="50000"/>
              </a:spcBef>
            </a:pPr>
            <a:r>
              <a:rPr lang="en-US" sz="2400">
                <a:cs typeface="Times New Roman" charset="0"/>
              </a:rPr>
              <a:t>•  Items created dynamically or in databases</a:t>
            </a:r>
            <a:endParaRPr lang="en-US" sz="2400">
              <a:ea typeface="Times New Roman" charset="0"/>
              <a:cs typeface="Times New Roman" charset="0"/>
            </a:endParaRPr>
          </a:p>
          <a:p>
            <a:pPr algn="l">
              <a:spcBef>
                <a:spcPct val="50000"/>
              </a:spcBef>
            </a:pPr>
            <a:r>
              <a:rPr lang="en-US" sz="2400">
                <a:cs typeface="Times New Roman" charset="0"/>
              </a:rPr>
              <a:t>•  Great variety -- length, formats, quality control, purpose, etc.</a:t>
            </a:r>
          </a:p>
          <a:p>
            <a:pPr algn="l">
              <a:spcBef>
                <a:spcPct val="50000"/>
              </a:spcBef>
            </a:pPr>
            <a:r>
              <a:rPr lang="en-US" sz="2400">
                <a:cs typeface="Times New Roman" charset="0"/>
              </a:rPr>
              <a:t>•  Inexperience of users -- range of needs</a:t>
            </a:r>
          </a:p>
          <a:p>
            <a:pPr algn="l">
              <a:spcBef>
                <a:spcPct val="50000"/>
              </a:spcBef>
            </a:pPr>
            <a:r>
              <a:rPr lang="en-US" sz="2400">
                <a:cs typeface="Times New Roman" charset="0"/>
              </a:rPr>
              <a:t>•  Economic models to pay for the 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0"/>
            <a:ext cx="7772400" cy="990600"/>
          </a:xfrm>
        </p:spPr>
        <p:txBody>
          <a:bodyPr/>
          <a:lstStyle/>
          <a:p>
            <a:pPr eaLnBrk="1" hangingPunct="1"/>
            <a:r>
              <a:rPr lang="en-US">
                <a:latin typeface="Times New Roman" charset="0"/>
                <a:ea typeface="ＭＳ Ｐゴシック" charset="0"/>
                <a:cs typeface="ＭＳ Ｐゴシック" charset="0"/>
              </a:rPr>
              <a:t>Search Engine Strategies</a:t>
            </a:r>
          </a:p>
        </p:txBody>
      </p:sp>
      <p:sp>
        <p:nvSpPr>
          <p:cNvPr id="26627" name="Text Box 3"/>
          <p:cNvSpPr txBox="1">
            <a:spLocks noChangeArrowheads="1"/>
          </p:cNvSpPr>
          <p:nvPr/>
        </p:nvSpPr>
        <p:spPr bwMode="auto">
          <a:xfrm>
            <a:off x="381000" y="914400"/>
            <a:ext cx="7010400" cy="5816977"/>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spAutoFit/>
          </a:bodyPr>
          <a:lstStyle>
            <a:lvl1pPr marL="396875" indent="-396875" eaLnBrk="0" hangingPunct="0">
              <a:defRPr sz="2000">
                <a:solidFill>
                  <a:schemeClr val="tx1"/>
                </a:solidFill>
                <a:latin typeface="Times New Roman" charset="0"/>
                <a:ea typeface="ＭＳ Ｐゴシック" charset="0"/>
                <a:cs typeface="ＭＳ Ｐゴシック" charset="0"/>
              </a:defRPr>
            </a:lvl1pPr>
            <a:lvl2pPr marL="854075" indent="-39687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l">
              <a:spcBef>
                <a:spcPct val="50000"/>
              </a:spcBef>
            </a:pPr>
            <a:r>
              <a:rPr lang="en-US" sz="2400" b="1" dirty="0">
                <a:solidFill>
                  <a:srgbClr val="0000CC"/>
                </a:solidFill>
                <a:hlinkClick r:id="rId3"/>
              </a:rPr>
              <a:t>Types of search engines</a:t>
            </a:r>
            <a:endParaRPr lang="en-US" sz="2400" b="1" dirty="0">
              <a:solidFill>
                <a:srgbClr val="0000CC"/>
              </a:solidFill>
            </a:endParaRPr>
          </a:p>
          <a:p>
            <a:pPr algn="l">
              <a:spcBef>
                <a:spcPct val="50000"/>
              </a:spcBef>
            </a:pPr>
            <a:r>
              <a:rPr lang="en-US" sz="2400" b="1" dirty="0">
                <a:solidFill>
                  <a:srgbClr val="0000CC"/>
                </a:solidFill>
              </a:rPr>
              <a:t>Broad Classes:</a:t>
            </a:r>
          </a:p>
          <a:p>
            <a:pPr lvl="1" algn="l">
              <a:spcBef>
                <a:spcPct val="50000"/>
              </a:spcBef>
            </a:pPr>
            <a:r>
              <a:rPr lang="en-US" sz="2400" b="1" dirty="0">
                <a:solidFill>
                  <a:srgbClr val="0000CC"/>
                </a:solidFill>
                <a:cs typeface="Times New Roman" charset="0"/>
              </a:rPr>
              <a:t>Web crawling + automatic indexing</a:t>
            </a:r>
          </a:p>
          <a:p>
            <a:pPr lvl="1" algn="l">
              <a:spcBef>
                <a:spcPct val="50000"/>
              </a:spcBef>
            </a:pPr>
            <a:r>
              <a:rPr lang="en-US" sz="2400" dirty="0">
                <a:cs typeface="Times New Roman" charset="0"/>
              </a:rPr>
              <a:t>•  	General -- </a:t>
            </a:r>
            <a:r>
              <a:rPr lang="en-US" sz="2400" b="1" dirty="0">
                <a:cs typeface="Times New Roman" charset="0"/>
                <a:hlinkClick r:id="rId4"/>
              </a:rPr>
              <a:t>Google</a:t>
            </a:r>
            <a:r>
              <a:rPr lang="en-US" sz="2400" dirty="0">
                <a:cs typeface="Times New Roman" charset="0"/>
              </a:rPr>
              <a:t>, </a:t>
            </a:r>
            <a:r>
              <a:rPr lang="en-US" sz="2400" dirty="0">
                <a:cs typeface="Times New Roman" charset="0"/>
                <a:hlinkClick r:id="rId5"/>
              </a:rPr>
              <a:t>Bing,</a:t>
            </a:r>
            <a:r>
              <a:rPr lang="en-US" sz="2400" dirty="0">
                <a:cs typeface="Times New Roman" charset="0"/>
              </a:rPr>
              <a:t> </a:t>
            </a:r>
            <a:r>
              <a:rPr lang="en-US" sz="2400" dirty="0">
                <a:cs typeface="Times New Roman" charset="0"/>
                <a:hlinkClick r:id="rId6"/>
              </a:rPr>
              <a:t>Exalead,</a:t>
            </a:r>
            <a:r>
              <a:rPr lang="en-US" sz="2400" dirty="0">
                <a:cs typeface="Times New Roman" charset="0"/>
              </a:rPr>
              <a:t> </a:t>
            </a:r>
            <a:r>
              <a:rPr lang="en-US" sz="2400" dirty="0">
                <a:cs typeface="Times New Roman" charset="0"/>
                <a:hlinkClick r:id="rId7"/>
              </a:rPr>
              <a:t>Baidu</a:t>
            </a:r>
            <a:r>
              <a:rPr lang="en-US" sz="2400" dirty="0">
                <a:cs typeface="Times New Roman" charset="0"/>
              </a:rPr>
              <a:t>, </a:t>
            </a:r>
            <a:r>
              <a:rPr lang="en-US" sz="2400" dirty="0">
                <a:cs typeface="Times New Roman" charset="0"/>
                <a:hlinkClick r:id="rId8"/>
              </a:rPr>
              <a:t>Yandex</a:t>
            </a:r>
            <a:r>
              <a:rPr lang="en-US" sz="2400" dirty="0">
                <a:cs typeface="Times New Roman" charset="0"/>
              </a:rPr>
              <a:t> </a:t>
            </a:r>
          </a:p>
          <a:p>
            <a:pPr lvl="1" algn="l">
              <a:spcBef>
                <a:spcPct val="50000"/>
              </a:spcBef>
            </a:pPr>
            <a:r>
              <a:rPr lang="en-US" sz="2400" b="1" dirty="0">
                <a:solidFill>
                  <a:srgbClr val="0000CC"/>
                </a:solidFill>
              </a:rPr>
              <a:t>Subject hierarchies</a:t>
            </a:r>
          </a:p>
          <a:p>
            <a:pPr lvl="1" algn="l">
              <a:spcBef>
                <a:spcPct val="50000"/>
              </a:spcBef>
            </a:pPr>
            <a:r>
              <a:rPr lang="en-US" sz="2400" dirty="0">
                <a:cs typeface="Times New Roman" charset="0"/>
              </a:rPr>
              <a:t>•  	</a:t>
            </a:r>
            <a:r>
              <a:rPr lang="en-US" sz="2400" dirty="0">
                <a:cs typeface="Times New Roman" charset="0"/>
                <a:hlinkClick r:id="rId9"/>
              </a:rPr>
              <a:t>Yahoo!</a:t>
            </a:r>
            <a:r>
              <a:rPr lang="en-US" sz="2400" dirty="0">
                <a:cs typeface="Times New Roman" charset="0"/>
              </a:rPr>
              <a:t> , </a:t>
            </a:r>
            <a:r>
              <a:rPr lang="en-US" sz="2400" dirty="0">
                <a:cs typeface="Times New Roman" charset="0"/>
                <a:hlinkClick r:id="rId10"/>
              </a:rPr>
              <a:t>dmoz</a:t>
            </a:r>
            <a:r>
              <a:rPr lang="en-US" sz="2400" dirty="0">
                <a:cs typeface="Times New Roman" charset="0"/>
              </a:rPr>
              <a:t> -- use of human indexing</a:t>
            </a:r>
          </a:p>
          <a:p>
            <a:pPr lvl="1" algn="l">
              <a:spcBef>
                <a:spcPct val="50000"/>
              </a:spcBef>
            </a:pPr>
            <a:r>
              <a:rPr lang="en-US" sz="2400" b="1" dirty="0">
                <a:solidFill>
                  <a:srgbClr val="0000CC"/>
                </a:solidFill>
                <a:cs typeface="Times New Roman" charset="0"/>
              </a:rPr>
              <a:t>Mixed models</a:t>
            </a:r>
          </a:p>
          <a:p>
            <a:pPr lvl="1" algn="l">
              <a:spcBef>
                <a:spcPct val="50000"/>
              </a:spcBef>
            </a:pPr>
            <a:r>
              <a:rPr lang="en-US" sz="2400" dirty="0">
                <a:cs typeface="Times New Roman" charset="0"/>
              </a:rPr>
              <a:t>•   	Graphs - </a:t>
            </a:r>
            <a:r>
              <a:rPr lang="en-US" sz="2400" dirty="0">
                <a:cs typeface="Times New Roman" charset="0"/>
                <a:hlinkClick r:id="rId11"/>
              </a:rPr>
              <a:t>KartOO</a:t>
            </a:r>
            <a:r>
              <a:rPr lang="en-US" sz="2400" dirty="0">
                <a:cs typeface="Times New Roman" charset="0"/>
              </a:rPr>
              <a:t>; clusters – </a:t>
            </a:r>
            <a:r>
              <a:rPr lang="en-US" sz="2400" dirty="0">
                <a:cs typeface="Times New Roman" charset="0"/>
                <a:hlinkClick r:id="rId12"/>
              </a:rPr>
              <a:t>Clusty</a:t>
            </a:r>
            <a:r>
              <a:rPr lang="en-US" sz="2400" dirty="0">
                <a:cs typeface="Times New Roman" charset="0"/>
              </a:rPr>
              <a:t> (now Yippy) </a:t>
            </a:r>
          </a:p>
          <a:p>
            <a:pPr lvl="1" algn="l">
              <a:spcBef>
                <a:spcPct val="50000"/>
              </a:spcBef>
            </a:pPr>
            <a:r>
              <a:rPr lang="en-US" sz="2400" b="1" dirty="0">
                <a:solidFill>
                  <a:srgbClr val="3333CC"/>
                </a:solidFill>
                <a:cs typeface="Times New Roman" charset="0"/>
                <a:hlinkClick r:id="rId13"/>
              </a:rPr>
              <a:t>Metasearch</a:t>
            </a:r>
            <a:endParaRPr lang="en-US" sz="2400" b="1" dirty="0">
              <a:solidFill>
                <a:srgbClr val="3333CC"/>
              </a:solidFill>
              <a:cs typeface="Times New Roman" charset="0"/>
            </a:endParaRPr>
          </a:p>
          <a:p>
            <a:pPr algn="l">
              <a:spcBef>
                <a:spcPct val="50000"/>
              </a:spcBef>
            </a:pPr>
            <a:r>
              <a:rPr lang="en-US" sz="2400" b="1" dirty="0">
                <a:solidFill>
                  <a:srgbClr val="FF0000"/>
                </a:solidFill>
                <a:cs typeface="Times New Roman" charset="0"/>
              </a:rPr>
              <a:t>New ones evolving - mobile</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5"/>
          <p:cNvSpPr>
            <a:spLocks noGrp="1" noChangeArrowheads="1"/>
          </p:cNvSpPr>
          <p:nvPr>
            <p:ph type="subTitle" idx="1"/>
          </p:nvPr>
        </p:nvSpPr>
        <p:spPr>
          <a:xfrm>
            <a:off x="1143000" y="1676400"/>
            <a:ext cx="6400800" cy="1752600"/>
          </a:xfrm>
        </p:spPr>
        <p:txBody>
          <a:bodyPr/>
          <a:lstStyle/>
          <a:p>
            <a:pPr eaLnBrk="1" hangingPunct="1"/>
            <a:r>
              <a:rPr lang="en-US" sz="3600" dirty="0">
                <a:solidFill>
                  <a:srgbClr val="333399"/>
                </a:solidFill>
                <a:latin typeface="Times New Roman" charset="0"/>
                <a:ea typeface="ＭＳ Ｐゴシック" charset="0"/>
                <a:cs typeface="ＭＳ Ｐゴシック" charset="0"/>
              </a:rPr>
              <a:t>Search Engines</a:t>
            </a:r>
          </a:p>
          <a:p>
            <a:pPr eaLnBrk="1" hangingPunct="1"/>
            <a:r>
              <a:rPr lang="en-US" sz="3600" dirty="0">
                <a:solidFill>
                  <a:srgbClr val="333399"/>
                </a:solidFill>
                <a:latin typeface="Times New Roman" charset="0"/>
                <a:ea typeface="ＭＳ Ｐゴシック" charset="0"/>
                <a:cs typeface="ＭＳ Ｐゴシック" charset="0"/>
              </a:rPr>
              <a:t>How They Work and Why You Should Care</a:t>
            </a:r>
          </a:p>
          <a:p>
            <a:pPr eaLnBrk="1" hangingPunct="1"/>
            <a:endParaRPr lang="en-US" sz="3600" dirty="0">
              <a:solidFill>
                <a:srgbClr val="333399"/>
              </a:solidFill>
              <a:latin typeface="Times New Roman" charset="0"/>
              <a:ea typeface="ＭＳ Ｐゴシック" charset="0"/>
              <a:cs typeface="ＭＳ Ｐゴシック" charset="0"/>
            </a:endParaRPr>
          </a:p>
          <a:p>
            <a:pPr eaLnBrk="1" hangingPunct="1"/>
            <a:r>
              <a:rPr lang="en-US" sz="3600" i="1" dirty="0">
                <a:solidFill>
                  <a:srgbClr val="FF0000"/>
                </a:solidFill>
                <a:latin typeface="Times New Roman" charset="0"/>
                <a:ea typeface="ＭＳ Ｐゴシック" charset="0"/>
                <a:cs typeface="ＭＳ Ｐゴシック" charset="0"/>
              </a:rPr>
              <a:t>For search engines, it’s algorithms everywhere you look</a:t>
            </a:r>
          </a:p>
          <a:p>
            <a:pPr eaLnBrk="1" hangingPunct="1"/>
            <a:r>
              <a:rPr lang="en-US" sz="3600" i="1" dirty="0">
                <a:solidFill>
                  <a:srgbClr val="FF0000"/>
                </a:solidFill>
                <a:latin typeface="Times New Roman" charset="0"/>
                <a:ea typeface="ＭＳ Ｐゴシック" charset="0"/>
                <a:cs typeface="ＭＳ Ｐゴシック" charset="0"/>
              </a:rPr>
              <a:t>(or all the way down)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Many Aspects of a Web Search Service</a:t>
            </a:r>
          </a:p>
        </p:txBody>
      </p:sp>
      <p:sp>
        <p:nvSpPr>
          <p:cNvPr id="28675" name="Text Box 3"/>
          <p:cNvSpPr txBox="1">
            <a:spLocks noChangeArrowheads="1"/>
          </p:cNvSpPr>
          <p:nvPr/>
        </p:nvSpPr>
        <p:spPr bwMode="auto">
          <a:xfrm>
            <a:off x="1447800" y="1447800"/>
            <a:ext cx="4648200" cy="4340225"/>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spAutoFit/>
          </a:bodyPr>
          <a:lstStyle>
            <a:lvl1pPr marL="287338" indent="-287338"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l">
              <a:spcBef>
                <a:spcPct val="50000"/>
              </a:spcBef>
            </a:pPr>
            <a:r>
              <a:rPr lang="en-US" sz="2400" b="1">
                <a:solidFill>
                  <a:srgbClr val="0000CC"/>
                </a:solidFill>
                <a:cs typeface="Times New Roman" charset="0"/>
              </a:rPr>
              <a:t>Computational Components</a:t>
            </a:r>
          </a:p>
          <a:p>
            <a:pPr algn="l">
              <a:spcBef>
                <a:spcPct val="50000"/>
              </a:spcBef>
            </a:pPr>
            <a:r>
              <a:rPr lang="en-US" sz="2400">
                <a:cs typeface="Times New Roman" charset="0"/>
              </a:rPr>
              <a:t>•	Web crawler</a:t>
            </a:r>
          </a:p>
          <a:p>
            <a:pPr algn="l">
              <a:spcBef>
                <a:spcPct val="50000"/>
              </a:spcBef>
            </a:pPr>
            <a:r>
              <a:rPr lang="en-US" sz="2400">
                <a:cs typeface="Times New Roman" charset="0"/>
              </a:rPr>
              <a:t>•	Indexing system</a:t>
            </a:r>
          </a:p>
          <a:p>
            <a:pPr algn="l">
              <a:spcBef>
                <a:spcPct val="50000"/>
              </a:spcBef>
            </a:pPr>
            <a:r>
              <a:rPr lang="en-US" sz="2400">
                <a:cs typeface="Times New Roman" charset="0"/>
              </a:rPr>
              <a:t>•	Search system</a:t>
            </a:r>
          </a:p>
          <a:p>
            <a:pPr algn="l">
              <a:spcBef>
                <a:spcPct val="50000"/>
              </a:spcBef>
            </a:pPr>
            <a:r>
              <a:rPr lang="en-US" sz="2400" b="1">
                <a:solidFill>
                  <a:srgbClr val="0000CC"/>
                </a:solidFill>
                <a:cs typeface="Times New Roman" charset="0"/>
              </a:rPr>
              <a:t>Social Considerations</a:t>
            </a:r>
          </a:p>
          <a:p>
            <a:pPr algn="l">
              <a:spcBef>
                <a:spcPct val="50000"/>
              </a:spcBef>
            </a:pPr>
            <a:r>
              <a:rPr lang="en-US" sz="2400">
                <a:cs typeface="Times New Roman" charset="0"/>
              </a:rPr>
              <a:t>•	Economics</a:t>
            </a:r>
          </a:p>
          <a:p>
            <a:pPr algn="l">
              <a:spcBef>
                <a:spcPct val="50000"/>
              </a:spcBef>
            </a:pPr>
            <a:r>
              <a:rPr lang="en-US" sz="2400">
                <a:cs typeface="Times New Roman" charset="0"/>
              </a:rPr>
              <a:t>•	Scalability</a:t>
            </a:r>
          </a:p>
          <a:p>
            <a:pPr algn="l">
              <a:spcBef>
                <a:spcPct val="50000"/>
              </a:spcBef>
            </a:pPr>
            <a:r>
              <a:rPr lang="en-US" sz="2400">
                <a:cs typeface="Times New Roman" charset="0"/>
              </a:rPr>
              <a:t>•	Legal issues</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828800" y="1981200"/>
            <a:ext cx="1752600" cy="762000"/>
          </a:xfrm>
          <a:prstGeom prst="rect">
            <a:avLst/>
          </a:prstGeom>
          <a:solidFill>
            <a:schemeClr val="accent1"/>
          </a:solidFill>
          <a:ln w="9525">
            <a:solidFill>
              <a:schemeClr val="tx1"/>
            </a:solidFill>
            <a:miter lim="800000"/>
            <a:headEnd/>
            <a:tailEnd/>
          </a:ln>
        </p:spPr>
        <p:txBody>
          <a:bodyPr wrap="none" anchor="ctr"/>
          <a:lstStyle/>
          <a:p>
            <a:r>
              <a:rPr lang="en-US" sz="2400"/>
              <a:t>Interface</a:t>
            </a:r>
          </a:p>
        </p:txBody>
      </p:sp>
      <p:sp>
        <p:nvSpPr>
          <p:cNvPr id="30723" name="Rectangle 3"/>
          <p:cNvSpPr>
            <a:spLocks noChangeArrowheads="1"/>
          </p:cNvSpPr>
          <p:nvPr/>
        </p:nvSpPr>
        <p:spPr bwMode="auto">
          <a:xfrm>
            <a:off x="3657600" y="685800"/>
            <a:ext cx="1752600" cy="762000"/>
          </a:xfrm>
          <a:prstGeom prst="rect">
            <a:avLst/>
          </a:prstGeom>
          <a:solidFill>
            <a:schemeClr val="accent1"/>
          </a:solidFill>
          <a:ln w="9525">
            <a:solidFill>
              <a:schemeClr val="tx1"/>
            </a:solidFill>
            <a:miter lim="800000"/>
            <a:headEnd/>
            <a:tailEnd/>
          </a:ln>
        </p:spPr>
        <p:txBody>
          <a:bodyPr wrap="none" anchor="ctr"/>
          <a:lstStyle/>
          <a:p>
            <a:r>
              <a:rPr lang="en-US" sz="2400"/>
              <a:t>Query Engine</a:t>
            </a:r>
          </a:p>
        </p:txBody>
      </p:sp>
      <p:sp>
        <p:nvSpPr>
          <p:cNvPr id="30724" name="Rectangle 4"/>
          <p:cNvSpPr>
            <a:spLocks noChangeArrowheads="1"/>
          </p:cNvSpPr>
          <p:nvPr/>
        </p:nvSpPr>
        <p:spPr bwMode="auto">
          <a:xfrm>
            <a:off x="6248400" y="2667000"/>
            <a:ext cx="1752600" cy="762000"/>
          </a:xfrm>
          <a:prstGeom prst="rect">
            <a:avLst/>
          </a:prstGeom>
          <a:solidFill>
            <a:schemeClr val="accent1"/>
          </a:solidFill>
          <a:ln w="9525">
            <a:solidFill>
              <a:schemeClr val="tx1"/>
            </a:solidFill>
            <a:miter lim="800000"/>
            <a:headEnd/>
            <a:tailEnd/>
          </a:ln>
        </p:spPr>
        <p:txBody>
          <a:bodyPr wrap="none" anchor="ctr"/>
          <a:lstStyle/>
          <a:p>
            <a:r>
              <a:rPr lang="en-US" sz="2400"/>
              <a:t>Indexer</a:t>
            </a:r>
          </a:p>
        </p:txBody>
      </p:sp>
      <p:sp>
        <p:nvSpPr>
          <p:cNvPr id="30725" name="Oval 5"/>
          <p:cNvSpPr>
            <a:spLocks noChangeArrowheads="1"/>
          </p:cNvSpPr>
          <p:nvPr/>
        </p:nvSpPr>
        <p:spPr bwMode="auto">
          <a:xfrm>
            <a:off x="6248400" y="609600"/>
            <a:ext cx="1676400" cy="914400"/>
          </a:xfrm>
          <a:prstGeom prst="ellipse">
            <a:avLst/>
          </a:prstGeom>
          <a:solidFill>
            <a:schemeClr val="accent1"/>
          </a:solidFill>
          <a:ln w="9525">
            <a:solidFill>
              <a:schemeClr val="tx1"/>
            </a:solidFill>
            <a:miter lim="800000"/>
            <a:headEnd/>
            <a:tailEnd/>
          </a:ln>
        </p:spPr>
        <p:txBody>
          <a:bodyPr wrap="none" anchor="ctr"/>
          <a:lstStyle/>
          <a:p>
            <a:r>
              <a:rPr lang="en-US" sz="2400"/>
              <a:t>Index</a:t>
            </a:r>
          </a:p>
        </p:txBody>
      </p:sp>
      <p:sp>
        <p:nvSpPr>
          <p:cNvPr id="30726" name="Rectangle 6"/>
          <p:cNvSpPr>
            <a:spLocks noChangeArrowheads="1"/>
          </p:cNvSpPr>
          <p:nvPr/>
        </p:nvSpPr>
        <p:spPr bwMode="auto">
          <a:xfrm>
            <a:off x="3886200" y="4191000"/>
            <a:ext cx="1676400" cy="762000"/>
          </a:xfrm>
          <a:prstGeom prst="rect">
            <a:avLst/>
          </a:prstGeom>
          <a:solidFill>
            <a:schemeClr val="accent1"/>
          </a:solidFill>
          <a:ln w="9525">
            <a:solidFill>
              <a:schemeClr val="tx1"/>
            </a:solidFill>
            <a:miter lim="800000"/>
            <a:headEnd/>
            <a:tailEnd/>
          </a:ln>
        </p:spPr>
        <p:txBody>
          <a:bodyPr wrap="none" anchor="ctr"/>
          <a:lstStyle/>
          <a:p>
            <a:r>
              <a:rPr lang="en-US" sz="2400"/>
              <a:t>Crawler</a:t>
            </a:r>
          </a:p>
        </p:txBody>
      </p:sp>
      <p:sp>
        <p:nvSpPr>
          <p:cNvPr id="30727" name="Line 7"/>
          <p:cNvSpPr>
            <a:spLocks noChangeShapeType="1"/>
          </p:cNvSpPr>
          <p:nvPr/>
        </p:nvSpPr>
        <p:spPr bwMode="auto">
          <a:xfrm flipH="1">
            <a:off x="3500438" y="4953000"/>
            <a:ext cx="530225"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28" name="Line 8"/>
          <p:cNvSpPr>
            <a:spLocks noChangeShapeType="1"/>
          </p:cNvSpPr>
          <p:nvPr/>
        </p:nvSpPr>
        <p:spPr bwMode="auto">
          <a:xfrm>
            <a:off x="5181600" y="4953000"/>
            <a:ext cx="457200"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29" name="Line 9"/>
          <p:cNvSpPr>
            <a:spLocks noChangeShapeType="1"/>
          </p:cNvSpPr>
          <p:nvPr/>
        </p:nvSpPr>
        <p:spPr bwMode="auto">
          <a:xfrm flipH="1">
            <a:off x="3886200" y="4953000"/>
            <a:ext cx="530225"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30" name="Line 10"/>
          <p:cNvSpPr>
            <a:spLocks noChangeShapeType="1"/>
          </p:cNvSpPr>
          <p:nvPr/>
        </p:nvSpPr>
        <p:spPr bwMode="auto">
          <a:xfrm flipH="1">
            <a:off x="4191000" y="4953000"/>
            <a:ext cx="530225"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31" name="Line 11"/>
          <p:cNvSpPr>
            <a:spLocks noChangeShapeType="1"/>
          </p:cNvSpPr>
          <p:nvPr/>
        </p:nvSpPr>
        <p:spPr bwMode="auto">
          <a:xfrm>
            <a:off x="4953000" y="4953000"/>
            <a:ext cx="457200"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32" name="Line 12"/>
          <p:cNvSpPr>
            <a:spLocks noChangeShapeType="1"/>
          </p:cNvSpPr>
          <p:nvPr/>
        </p:nvSpPr>
        <p:spPr bwMode="auto">
          <a:xfrm>
            <a:off x="4800600" y="4953000"/>
            <a:ext cx="0"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33" name="Line 13"/>
          <p:cNvSpPr>
            <a:spLocks noChangeShapeType="1"/>
          </p:cNvSpPr>
          <p:nvPr/>
        </p:nvSpPr>
        <p:spPr bwMode="auto">
          <a:xfrm flipV="1">
            <a:off x="4724400" y="3200400"/>
            <a:ext cx="0" cy="990600"/>
          </a:xfrm>
          <a:prstGeom prst="line">
            <a:avLst/>
          </a:prstGeom>
          <a:noFill/>
          <a:ln w="9525">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34" name="Line 14"/>
          <p:cNvSpPr>
            <a:spLocks noChangeShapeType="1"/>
          </p:cNvSpPr>
          <p:nvPr/>
        </p:nvSpPr>
        <p:spPr bwMode="auto">
          <a:xfrm>
            <a:off x="4724400" y="3200400"/>
            <a:ext cx="1524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35" name="Line 15"/>
          <p:cNvSpPr>
            <a:spLocks noChangeShapeType="1"/>
          </p:cNvSpPr>
          <p:nvPr/>
        </p:nvSpPr>
        <p:spPr bwMode="auto">
          <a:xfrm flipV="1">
            <a:off x="7162800" y="1524000"/>
            <a:ext cx="0" cy="1143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36" name="Line 16"/>
          <p:cNvSpPr>
            <a:spLocks noChangeShapeType="1"/>
          </p:cNvSpPr>
          <p:nvPr/>
        </p:nvSpPr>
        <p:spPr bwMode="auto">
          <a:xfrm>
            <a:off x="5410200" y="1066800"/>
            <a:ext cx="8382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37" name="Line 17"/>
          <p:cNvSpPr>
            <a:spLocks noChangeShapeType="1"/>
          </p:cNvSpPr>
          <p:nvPr/>
        </p:nvSpPr>
        <p:spPr bwMode="auto">
          <a:xfrm>
            <a:off x="2667000" y="1066800"/>
            <a:ext cx="990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38" name="Line 18"/>
          <p:cNvSpPr>
            <a:spLocks noChangeShapeType="1"/>
          </p:cNvSpPr>
          <p:nvPr/>
        </p:nvSpPr>
        <p:spPr bwMode="auto">
          <a:xfrm>
            <a:off x="2667000" y="1066800"/>
            <a:ext cx="0" cy="914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39" name="Line 19"/>
          <p:cNvSpPr>
            <a:spLocks noChangeShapeType="1"/>
          </p:cNvSpPr>
          <p:nvPr/>
        </p:nvSpPr>
        <p:spPr bwMode="auto">
          <a:xfrm flipH="1">
            <a:off x="1295400" y="2667000"/>
            <a:ext cx="530225"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40" name="Line 20"/>
          <p:cNvSpPr>
            <a:spLocks noChangeShapeType="1"/>
          </p:cNvSpPr>
          <p:nvPr/>
        </p:nvSpPr>
        <p:spPr bwMode="auto">
          <a:xfrm>
            <a:off x="1371600" y="1447800"/>
            <a:ext cx="457200"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41" name="Line 21"/>
          <p:cNvSpPr>
            <a:spLocks noChangeShapeType="1"/>
          </p:cNvSpPr>
          <p:nvPr/>
        </p:nvSpPr>
        <p:spPr bwMode="auto">
          <a:xfrm flipH="1">
            <a:off x="914400" y="2362200"/>
            <a:ext cx="9144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wrap="none"/>
          <a:lstStyle/>
          <a:p>
            <a:endParaRPr lang="en-US"/>
          </a:p>
        </p:txBody>
      </p:sp>
      <p:sp>
        <p:nvSpPr>
          <p:cNvPr id="30742" name="Text Box 22"/>
          <p:cNvSpPr txBox="1">
            <a:spLocks noChangeArrowheads="1"/>
          </p:cNvSpPr>
          <p:nvPr/>
        </p:nvSpPr>
        <p:spPr bwMode="auto">
          <a:xfrm>
            <a:off x="517525" y="3394075"/>
            <a:ext cx="877888" cy="45720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l" eaLnBrk="1" hangingPunct="1"/>
            <a:r>
              <a:rPr lang="en-US" sz="2400"/>
              <a:t>Users</a:t>
            </a:r>
          </a:p>
        </p:txBody>
      </p:sp>
      <p:sp>
        <p:nvSpPr>
          <p:cNvPr id="30743" name="Text Box 23"/>
          <p:cNvSpPr txBox="1">
            <a:spLocks noChangeArrowheads="1"/>
          </p:cNvSpPr>
          <p:nvPr/>
        </p:nvSpPr>
        <p:spPr bwMode="auto">
          <a:xfrm>
            <a:off x="4267200" y="5562600"/>
            <a:ext cx="758825" cy="45720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l" eaLnBrk="1" hangingPunct="1"/>
            <a:r>
              <a:rPr lang="en-US" sz="2400"/>
              <a:t>Web</a:t>
            </a:r>
          </a:p>
        </p:txBody>
      </p:sp>
      <p:sp>
        <p:nvSpPr>
          <p:cNvPr id="30744" name="Text Box 24"/>
          <p:cNvSpPr txBox="1">
            <a:spLocks noChangeArrowheads="1"/>
          </p:cNvSpPr>
          <p:nvPr/>
        </p:nvSpPr>
        <p:spPr bwMode="auto">
          <a:xfrm>
            <a:off x="1828800" y="5943600"/>
            <a:ext cx="5422900" cy="57943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l" eaLnBrk="1" hangingPunct="1"/>
            <a:r>
              <a:rPr lang="en-US" sz="3200" b="1"/>
              <a:t>A Typical Web Search Engine</a:t>
            </a:r>
          </a:p>
        </p:txBody>
      </p:sp>
      <p:grpSp>
        <p:nvGrpSpPr>
          <p:cNvPr id="30745" name="Group 29"/>
          <p:cNvGrpSpPr>
            <a:grpSpLocks/>
          </p:cNvGrpSpPr>
          <p:nvPr/>
        </p:nvGrpSpPr>
        <p:grpSpPr bwMode="auto">
          <a:xfrm>
            <a:off x="517525" y="609600"/>
            <a:ext cx="7543800" cy="5297488"/>
            <a:chOff x="326" y="384"/>
            <a:chExt cx="4752" cy="3337"/>
          </a:xfrm>
        </p:grpSpPr>
        <p:sp>
          <p:nvSpPr>
            <p:cNvPr id="30746" name="Rectangle 26"/>
            <p:cNvSpPr>
              <a:spLocks noChangeArrowheads="1"/>
            </p:cNvSpPr>
            <p:nvPr/>
          </p:nvSpPr>
          <p:spPr bwMode="auto">
            <a:xfrm>
              <a:off x="326" y="384"/>
              <a:ext cx="4752" cy="3337"/>
            </a:xfrm>
            <a:prstGeom prst="rect">
              <a:avLst/>
            </a:prstGeom>
            <a:solidFill>
              <a:schemeClr val="accent1">
                <a:alpha val="0"/>
              </a:schemeClr>
            </a:solidFill>
            <a:ln w="28575">
              <a:solidFill>
                <a:srgbClr val="FF0000"/>
              </a:solidFill>
              <a:miter lim="800000"/>
              <a:headEnd/>
              <a:tailEnd/>
            </a:ln>
          </p:spPr>
          <p:txBody>
            <a:bodyPr wrap="none" anchor="ctr"/>
            <a:lstStyle/>
            <a:p>
              <a:endParaRPr lang="en-US"/>
            </a:p>
          </p:txBody>
        </p:sp>
        <p:sp>
          <p:nvSpPr>
            <p:cNvPr id="30747" name="Text Box 28"/>
            <p:cNvSpPr txBox="1">
              <a:spLocks noChangeArrowheads="1"/>
            </p:cNvSpPr>
            <p:nvPr/>
          </p:nvSpPr>
          <p:spPr bwMode="auto">
            <a:xfrm>
              <a:off x="3458" y="3377"/>
              <a:ext cx="1582" cy="253"/>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a:solidFill>
                    <a:srgbClr val="FF0000"/>
                  </a:solidFill>
                </a:rPr>
                <a:t>Ranking by web graph</a:t>
              </a:r>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What is a Web Crawler?</a:t>
            </a:r>
            <a:endParaRPr lang="en-GB"/>
          </a:p>
        </p:txBody>
      </p:sp>
      <p:sp>
        <p:nvSpPr>
          <p:cNvPr id="27651" name="Text Box 3"/>
          <p:cNvSpPr txBox="1">
            <a:spLocks noChangeArrowheads="1"/>
          </p:cNvSpPr>
          <p:nvPr/>
        </p:nvSpPr>
        <p:spPr bwMode="auto">
          <a:xfrm>
            <a:off x="1066800" y="1447800"/>
            <a:ext cx="7162800" cy="4647426"/>
          </a:xfrm>
          <a:prstGeom prst="rect">
            <a:avLst/>
          </a:prstGeom>
          <a:noFill/>
          <a:ln w="9525">
            <a:noFill/>
            <a:miter lim="800000"/>
            <a:headEnd/>
            <a:tailEnd/>
          </a:ln>
        </p:spPr>
        <p:txBody>
          <a:bodyPr>
            <a:prstTxWarp prst="textNoShape">
              <a:avLst/>
            </a:prstTxWarp>
            <a:spAutoFit/>
          </a:bodyPr>
          <a:lstStyle/>
          <a:p>
            <a:pPr marL="339725" indent="-339725" algn="l" eaLnBrk="0" hangingPunct="0">
              <a:spcBef>
                <a:spcPct val="50000"/>
              </a:spcBef>
              <a:buFontTx/>
              <a:buChar char="•"/>
            </a:pPr>
            <a:r>
              <a:rPr lang="en-US" sz="2800" b="1" dirty="0">
                <a:solidFill>
                  <a:srgbClr val="0000CC"/>
                </a:solidFill>
                <a:latin typeface="Times New Roman" charset="0"/>
              </a:rPr>
              <a:t>Also called: spider, bot, harvester</a:t>
            </a:r>
          </a:p>
          <a:p>
            <a:pPr marL="339725" indent="-339725" algn="l" eaLnBrk="0" hangingPunct="0">
              <a:spcBef>
                <a:spcPct val="50000"/>
              </a:spcBef>
              <a:buFontTx/>
              <a:buChar char="•"/>
            </a:pPr>
            <a:r>
              <a:rPr lang="en-US" sz="2800" b="1" dirty="0">
                <a:solidFill>
                  <a:srgbClr val="0000CC"/>
                </a:solidFill>
                <a:latin typeface="Times New Roman" charset="0"/>
              </a:rPr>
              <a:t>The Web crawler is a foundational species!</a:t>
            </a:r>
          </a:p>
          <a:p>
            <a:pPr marL="339725" indent="-339725" algn="l" eaLnBrk="0" hangingPunct="0">
              <a:spcBef>
                <a:spcPct val="50000"/>
              </a:spcBef>
              <a:buFontTx/>
              <a:buChar char="•"/>
            </a:pPr>
            <a:r>
              <a:rPr lang="en-US" sz="2800" dirty="0">
                <a:latin typeface="Times New Roman" charset="0"/>
              </a:rPr>
              <a:t>Without crawlers, search engines would not exist.</a:t>
            </a:r>
          </a:p>
          <a:p>
            <a:pPr lvl="1" algn="l" eaLnBrk="0" hangingPunct="0">
              <a:spcBef>
                <a:spcPct val="50000"/>
              </a:spcBef>
              <a:buFontTx/>
              <a:buChar char="•"/>
            </a:pPr>
            <a:r>
              <a:rPr lang="en-US" sz="2800" dirty="0">
                <a:latin typeface="Times New Roman" charset="0"/>
              </a:rPr>
              <a:t> </a:t>
            </a:r>
            <a:r>
              <a:rPr lang="en-US" sz="2400" dirty="0">
                <a:latin typeface="Times New Roman" charset="0"/>
              </a:rPr>
              <a:t>But they get little credit!</a:t>
            </a:r>
          </a:p>
          <a:p>
            <a:pPr algn="l" eaLnBrk="0" hangingPunct="0">
              <a:spcBef>
                <a:spcPct val="50000"/>
              </a:spcBef>
              <a:buFontTx/>
              <a:buChar char="•"/>
            </a:pPr>
            <a:r>
              <a:rPr lang="en-US" sz="2800" dirty="0"/>
              <a:t>    </a:t>
            </a:r>
            <a:r>
              <a:rPr lang="en-US" sz="2800" dirty="0">
                <a:latin typeface="Times New Roman" charset="0"/>
              </a:rPr>
              <a:t>How they are controlled</a:t>
            </a:r>
          </a:p>
          <a:p>
            <a:pPr lvl="2" algn="l" eaLnBrk="0" hangingPunct="0">
              <a:spcBef>
                <a:spcPct val="50000"/>
              </a:spcBef>
            </a:pPr>
            <a:r>
              <a:rPr lang="en-US" sz="2400" b="1" dirty="0" err="1">
                <a:solidFill>
                  <a:srgbClr val="FF0000"/>
                </a:solidFill>
                <a:latin typeface="Times New Roman" charset="0"/>
              </a:rPr>
              <a:t>Robots.txt</a:t>
            </a:r>
            <a:endParaRPr lang="en-US" sz="2400" b="1" dirty="0">
              <a:solidFill>
                <a:srgbClr val="FF0000"/>
              </a:solidFill>
              <a:latin typeface="Times New Roman" charset="0"/>
            </a:endParaRPr>
          </a:p>
          <a:p>
            <a:pPr marL="339725" indent="-339725" eaLnBrk="0" hangingPunct="0">
              <a:spcBef>
                <a:spcPct val="50000"/>
              </a:spcBef>
            </a:pPr>
            <a:endParaRPr lang="en-US" sz="2400" dirty="0">
              <a:latin typeface="Times New Roman" charset="0"/>
            </a:endParaRPr>
          </a:p>
        </p:txBody>
      </p:sp>
    </p:spTree>
    <p:extLst>
      <p:ext uri="{BB962C8B-B14F-4D97-AF65-F5344CB8AC3E}">
        <p14:creationId xmlns:p14="http://schemas.microsoft.com/office/powerpoint/2010/main" val="2076376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381000" y="0"/>
            <a:ext cx="8229600" cy="1143000"/>
          </a:xfrm>
        </p:spPr>
        <p:txBody>
          <a:bodyPr/>
          <a:lstStyle/>
          <a:p>
            <a:pPr eaLnBrk="1" hangingPunct="1"/>
            <a:r>
              <a:rPr lang="en-US" dirty="0">
                <a:hlinkClick r:id="rId3"/>
              </a:rPr>
              <a:t>Robots Exclusion Protocol</a:t>
            </a:r>
            <a:endParaRPr lang="en-US" dirty="0"/>
          </a:p>
        </p:txBody>
      </p:sp>
      <p:sp>
        <p:nvSpPr>
          <p:cNvPr id="119811" name="Rectangle 3"/>
          <p:cNvSpPr>
            <a:spLocks noGrp="1" noChangeArrowheads="1"/>
          </p:cNvSpPr>
          <p:nvPr>
            <p:ph type="body" idx="1"/>
          </p:nvPr>
        </p:nvSpPr>
        <p:spPr>
          <a:xfrm>
            <a:off x="457200" y="1066800"/>
            <a:ext cx="8229600" cy="4525963"/>
          </a:xfrm>
        </p:spPr>
        <p:txBody>
          <a:bodyPr/>
          <a:lstStyle/>
          <a:p>
            <a:pPr eaLnBrk="1" hangingPunct="1">
              <a:lnSpc>
                <a:spcPct val="90000"/>
              </a:lnSpc>
            </a:pPr>
            <a:r>
              <a:rPr lang="en-US" sz="2800" b="1" i="1" dirty="0"/>
              <a:t>Site administrator</a:t>
            </a:r>
            <a:r>
              <a:rPr lang="en-US" sz="2800" dirty="0"/>
              <a:t> puts a “</a:t>
            </a:r>
            <a:r>
              <a:rPr lang="en-US" sz="2800" dirty="0" err="1"/>
              <a:t>robots.txt</a:t>
            </a:r>
            <a:r>
              <a:rPr lang="en-US" sz="2800" dirty="0"/>
              <a:t>” file at the root of the host’s web directory.</a:t>
            </a:r>
          </a:p>
          <a:p>
            <a:pPr lvl="1" eaLnBrk="1" hangingPunct="1">
              <a:lnSpc>
                <a:spcPct val="90000"/>
              </a:lnSpc>
            </a:pPr>
            <a:r>
              <a:rPr lang="en-US" sz="2400" dirty="0">
                <a:hlinkClick r:id="rId4"/>
              </a:rPr>
              <a:t>http://www.ebay.com/robots.txt</a:t>
            </a:r>
            <a:endParaRPr lang="en-US" sz="2400" dirty="0"/>
          </a:p>
          <a:p>
            <a:pPr lvl="1" eaLnBrk="1" hangingPunct="1">
              <a:lnSpc>
                <a:spcPct val="90000"/>
              </a:lnSpc>
            </a:pPr>
            <a:r>
              <a:rPr lang="en-US" sz="2400" dirty="0">
                <a:hlinkClick r:id="rId5"/>
              </a:rPr>
              <a:t>http://www.cnn.com/robots.txt</a:t>
            </a:r>
            <a:endParaRPr lang="en-US" sz="2400" dirty="0"/>
          </a:p>
          <a:p>
            <a:pPr lvl="1" eaLnBrk="1" hangingPunct="1">
              <a:lnSpc>
                <a:spcPct val="90000"/>
              </a:lnSpc>
            </a:pPr>
            <a:r>
              <a:rPr lang="en-US" sz="2400" dirty="0">
                <a:hlinkClick r:id="rId6"/>
              </a:rPr>
              <a:t>http://clgiles.ist.psu.edu/robots.txt</a:t>
            </a:r>
            <a:endParaRPr lang="en-US" sz="2400" dirty="0"/>
          </a:p>
          <a:p>
            <a:pPr lvl="1" eaLnBrk="1" hangingPunct="1">
              <a:lnSpc>
                <a:spcPct val="90000"/>
              </a:lnSpc>
            </a:pPr>
            <a:r>
              <a:rPr lang="en-US" sz="2400" dirty="0">
                <a:hlinkClick r:id="rId7"/>
              </a:rPr>
              <a:t>http://</a:t>
            </a:r>
            <a:r>
              <a:rPr lang="en-US" sz="2400" dirty="0" err="1">
                <a:hlinkClick r:id="rId7"/>
              </a:rPr>
              <a:t>en.wikipedia.org/robots.txt</a:t>
            </a:r>
            <a:endParaRPr lang="en-US" sz="2400" dirty="0"/>
          </a:p>
          <a:p>
            <a:pPr eaLnBrk="1" hangingPunct="1">
              <a:lnSpc>
                <a:spcPct val="90000"/>
              </a:lnSpc>
            </a:pPr>
            <a:r>
              <a:rPr lang="en-US" sz="2800" dirty="0"/>
              <a:t>File is a list of excluded directories for a given robot (user-agent).</a:t>
            </a:r>
          </a:p>
          <a:p>
            <a:pPr lvl="1" eaLnBrk="1" hangingPunct="1">
              <a:lnSpc>
                <a:spcPct val="90000"/>
              </a:lnSpc>
            </a:pPr>
            <a:r>
              <a:rPr lang="en-US" sz="2400" dirty="0"/>
              <a:t>Exclude all robots from the entire site:</a:t>
            </a:r>
          </a:p>
          <a:p>
            <a:pPr eaLnBrk="1" hangingPunct="1">
              <a:lnSpc>
                <a:spcPct val="90000"/>
              </a:lnSpc>
            </a:pPr>
            <a:r>
              <a:rPr lang="en-US" sz="2800" dirty="0"/>
              <a:t>        </a:t>
            </a:r>
            <a:r>
              <a:rPr lang="en-US" sz="2400" dirty="0">
                <a:latin typeface="Courier New" charset="0"/>
              </a:rPr>
              <a:t>User-agent: *</a:t>
            </a:r>
          </a:p>
          <a:p>
            <a:pPr eaLnBrk="1" hangingPunct="1">
              <a:lnSpc>
                <a:spcPct val="90000"/>
              </a:lnSpc>
            </a:pPr>
            <a:r>
              <a:rPr lang="en-US" sz="2400" dirty="0">
                <a:latin typeface="Courier New" charset="0"/>
              </a:rPr>
              <a:t>    Disallow: /</a:t>
            </a:r>
          </a:p>
          <a:p>
            <a:pPr marL="0" indent="0" eaLnBrk="1" hangingPunct="1">
              <a:lnSpc>
                <a:spcPct val="90000"/>
              </a:lnSpc>
              <a:buNone/>
            </a:pPr>
            <a:r>
              <a:rPr lang="en-US" sz="2400" dirty="0"/>
              <a:t>New</a:t>
            </a:r>
            <a:r>
              <a:rPr lang="en-US" sz="2400" dirty="0">
                <a:latin typeface="Courier New" charset="0"/>
              </a:rPr>
              <a:t> Allow:</a:t>
            </a:r>
          </a:p>
          <a:p>
            <a:pPr eaLnBrk="1" hangingPunct="1">
              <a:lnSpc>
                <a:spcPct val="90000"/>
              </a:lnSpc>
            </a:pPr>
            <a:endParaRPr lang="en-US" sz="2400" dirty="0">
              <a:latin typeface="Courier New" charset="0"/>
            </a:endParaRPr>
          </a:p>
          <a:p>
            <a:pPr eaLnBrk="1" hangingPunct="1">
              <a:lnSpc>
                <a:spcPct val="90000"/>
              </a:lnSpc>
            </a:pPr>
            <a:r>
              <a:rPr lang="en-US" sz="2400" dirty="0">
                <a:latin typeface="Courier New" charset="0"/>
              </a:rPr>
              <a:t>Find some interesting </a:t>
            </a:r>
            <a:r>
              <a:rPr lang="en-US" sz="2400" dirty="0" err="1">
                <a:latin typeface="Courier New" charset="0"/>
              </a:rPr>
              <a:t>robots.txt</a:t>
            </a:r>
            <a:endParaRPr lang="en-US" sz="2400" dirty="0">
              <a:latin typeface="Courier New" charset="0"/>
            </a:endParaRPr>
          </a:p>
          <a:p>
            <a:pPr lvl="1" eaLnBrk="1" hangingPunct="1">
              <a:lnSpc>
                <a:spcPct val="90000"/>
              </a:lnSpc>
            </a:pPr>
            <a:endParaRPr lang="en-US" sz="2400" dirty="0">
              <a:latin typeface="Courier New"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0"/>
            <a:ext cx="7772400" cy="990600"/>
          </a:xfrm>
        </p:spPr>
        <p:txBody>
          <a:bodyPr/>
          <a:lstStyle/>
          <a:p>
            <a:pPr eaLnBrk="1" hangingPunct="1"/>
            <a:r>
              <a:rPr lang="en-US">
                <a:latin typeface="Times New Roman" charset="0"/>
                <a:ea typeface="ＭＳ Ｐゴシック" charset="0"/>
                <a:cs typeface="ＭＳ Ｐゴシック" charset="0"/>
              </a:rPr>
              <a:t>Business Models</a:t>
            </a:r>
          </a:p>
        </p:txBody>
      </p:sp>
      <p:sp>
        <p:nvSpPr>
          <p:cNvPr id="32771" name="Text Box 3"/>
          <p:cNvSpPr txBox="1">
            <a:spLocks noChangeArrowheads="1"/>
          </p:cNvSpPr>
          <p:nvPr/>
        </p:nvSpPr>
        <p:spPr bwMode="auto">
          <a:xfrm>
            <a:off x="685800" y="990600"/>
            <a:ext cx="7848600" cy="5878513"/>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2000">
                <a:solidFill>
                  <a:schemeClr val="tx1"/>
                </a:solidFill>
                <a:latin typeface="Times New Roman" charset="0"/>
                <a:ea typeface="ＭＳ Ｐゴシック" charset="0"/>
                <a:cs typeface="ＭＳ Ｐゴシック" charset="0"/>
              </a:defRPr>
            </a:lvl1pPr>
            <a:lvl2pPr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l">
              <a:spcBef>
                <a:spcPct val="50000"/>
              </a:spcBef>
            </a:pPr>
            <a:r>
              <a:rPr lang="en-US" sz="2400" b="1"/>
              <a:t>Subscription</a:t>
            </a:r>
          </a:p>
          <a:p>
            <a:pPr lvl="1" algn="l">
              <a:spcBef>
                <a:spcPct val="50000"/>
              </a:spcBef>
            </a:pPr>
            <a:r>
              <a:rPr lang="en-US" sz="2400"/>
              <a:t>Monthly fee with logon provides unlimited access (introduced by InfoSeek)</a:t>
            </a:r>
          </a:p>
          <a:p>
            <a:pPr algn="l">
              <a:spcBef>
                <a:spcPct val="50000"/>
              </a:spcBef>
            </a:pPr>
            <a:r>
              <a:rPr lang="en-US" sz="2400" b="1"/>
              <a:t>Advertising</a:t>
            </a:r>
          </a:p>
          <a:p>
            <a:pPr lvl="1" algn="l">
              <a:spcBef>
                <a:spcPct val="50000"/>
              </a:spcBef>
            </a:pPr>
            <a:r>
              <a:rPr lang="en-US" sz="2400"/>
              <a:t>Access is free, with display advertisements (introduced by Lycos)</a:t>
            </a:r>
          </a:p>
          <a:p>
            <a:pPr lvl="2" algn="l">
              <a:spcBef>
                <a:spcPct val="50000"/>
              </a:spcBef>
            </a:pPr>
            <a:r>
              <a:rPr lang="en-US"/>
              <a:t>Can lead to distortion of results to suit advertisers</a:t>
            </a:r>
          </a:p>
          <a:p>
            <a:pPr lvl="2" algn="l">
              <a:spcBef>
                <a:spcPct val="50000"/>
              </a:spcBef>
            </a:pPr>
            <a:r>
              <a:rPr lang="en-US"/>
              <a:t>Focused advertising - Google, Overture</a:t>
            </a:r>
            <a:endParaRPr lang="en-US" sz="2400" b="1"/>
          </a:p>
          <a:p>
            <a:pPr algn="l">
              <a:spcBef>
                <a:spcPct val="50000"/>
              </a:spcBef>
            </a:pPr>
            <a:r>
              <a:rPr lang="en-US" sz="2400" b="1"/>
              <a:t>Licensing</a:t>
            </a:r>
          </a:p>
          <a:p>
            <a:pPr lvl="1" algn="l">
              <a:spcBef>
                <a:spcPct val="50000"/>
              </a:spcBef>
            </a:pPr>
            <a:r>
              <a:rPr lang="en-US" sz="2400"/>
              <a:t>Cost of company are covered by fees, licensing of software and specialized services</a:t>
            </a:r>
          </a:p>
          <a:p>
            <a:pPr algn="l">
              <a:spcBef>
                <a:spcPct val="50000"/>
              </a:spcBef>
            </a:pPr>
            <a:r>
              <a:rPr lang="en-US" sz="2400">
                <a:solidFill>
                  <a:schemeClr val="tx2"/>
                </a:solidFill>
              </a:rPr>
              <a:t>Others?</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dirty="0">
                <a:latin typeface="Times New Roman" charset="0"/>
                <a:ea typeface="ＭＳ Ｐゴシック" charset="0"/>
                <a:cs typeface="ＭＳ Ｐゴシック" charset="0"/>
              </a:rPr>
              <a:t>Business models for advertisers</a:t>
            </a:r>
            <a:br>
              <a:rPr lang="en-US" dirty="0">
                <a:latin typeface="Times New Roman" charset="0"/>
                <a:ea typeface="ＭＳ Ｐゴシック" charset="0"/>
                <a:cs typeface="ＭＳ Ｐゴシック" charset="0"/>
              </a:rPr>
            </a:br>
            <a:r>
              <a:rPr lang="en-US" dirty="0">
                <a:latin typeface="Times New Roman" charset="0"/>
                <a:ea typeface="ＭＳ Ｐゴシック" charset="0"/>
                <a:cs typeface="ＭＳ Ｐゴシック" charset="0"/>
              </a:rPr>
              <a:t>Search engine optimization (SEO)</a:t>
            </a:r>
          </a:p>
        </p:txBody>
      </p:sp>
      <p:sp>
        <p:nvSpPr>
          <p:cNvPr id="34819" name="Rectangle 3"/>
          <p:cNvSpPr>
            <a:spLocks noGrp="1" noChangeArrowheads="1"/>
          </p:cNvSpPr>
          <p:nvPr>
            <p:ph type="body" idx="1"/>
          </p:nvPr>
        </p:nvSpPr>
        <p:spPr>
          <a:xfrm>
            <a:off x="662836" y="1828800"/>
            <a:ext cx="7772400" cy="4114800"/>
          </a:xfrm>
        </p:spPr>
        <p:txBody>
          <a:bodyPr/>
          <a:lstStyle/>
          <a:p>
            <a:pPr eaLnBrk="1" hangingPunct="1">
              <a:lnSpc>
                <a:spcPct val="90000"/>
              </a:lnSpc>
            </a:pPr>
            <a:r>
              <a:rPr lang="en-US" sz="2800" dirty="0">
                <a:latin typeface="Times New Roman" charset="0"/>
                <a:ea typeface="ＭＳ Ｐゴシック" charset="0"/>
                <a:cs typeface="ＭＳ Ｐゴシック" charset="0"/>
              </a:rPr>
              <a:t>For a related query such as </a:t>
            </a:r>
            <a:r>
              <a:rPr lang="ja-JP" altLang="en-US" sz="2800" dirty="0">
                <a:latin typeface="Times New Roman" charset="0"/>
                <a:ea typeface="ＭＳ Ｐゴシック" charset="0"/>
                <a:cs typeface="ＭＳ Ｐゴシック" charset="0"/>
              </a:rPr>
              <a:t>“</a:t>
            </a:r>
            <a:r>
              <a:rPr lang="en-US" sz="2800" dirty="0">
                <a:latin typeface="Times New Roman" charset="0"/>
                <a:ea typeface="ＭＳ Ｐゴシック" charset="0"/>
                <a:cs typeface="ＭＳ Ｐゴシック" charset="0"/>
              </a:rPr>
              <a:t>tennis shoes</a:t>
            </a:r>
            <a:r>
              <a:rPr lang="ja-JP" altLang="en-US" sz="2800" dirty="0">
                <a:latin typeface="Times New Roman" charset="0"/>
                <a:ea typeface="ＭＳ Ｐゴシック" charset="0"/>
                <a:cs typeface="ＭＳ Ｐゴシック" charset="0"/>
              </a:rPr>
              <a:t>”</a:t>
            </a:r>
            <a:endParaRPr lang="en-US" sz="2800" dirty="0">
              <a:latin typeface="Times New Roman" charset="0"/>
              <a:ea typeface="ＭＳ Ｐゴシック" charset="0"/>
              <a:cs typeface="ＭＳ Ｐゴシック" charset="0"/>
            </a:endParaRPr>
          </a:p>
          <a:p>
            <a:pPr eaLnBrk="1" hangingPunct="1">
              <a:lnSpc>
                <a:spcPct val="90000"/>
              </a:lnSpc>
            </a:pPr>
            <a:r>
              <a:rPr lang="en-US" sz="2400" dirty="0">
                <a:latin typeface="Times New Roman" charset="0"/>
                <a:ea typeface="ＭＳ Ｐゴシック" charset="0"/>
                <a:cs typeface="ＭＳ Ｐゴシック" charset="0"/>
              </a:rPr>
              <a:t>Does your company </a:t>
            </a:r>
          </a:p>
          <a:p>
            <a:pPr lvl="1" eaLnBrk="1" hangingPunct="1">
              <a:lnSpc>
                <a:spcPct val="90000"/>
              </a:lnSpc>
            </a:pPr>
            <a:r>
              <a:rPr lang="en-US" sz="2000" dirty="0">
                <a:latin typeface="Times New Roman" charset="0"/>
                <a:ea typeface="ＭＳ Ｐゴシック" charset="0"/>
              </a:rPr>
              <a:t>Comes up first in SERP (search engine results page)</a:t>
            </a:r>
          </a:p>
          <a:p>
            <a:pPr lvl="1" eaLnBrk="1" hangingPunct="1">
              <a:lnSpc>
                <a:spcPct val="90000"/>
              </a:lnSpc>
            </a:pPr>
            <a:r>
              <a:rPr lang="en-US" sz="2000" dirty="0">
                <a:latin typeface="Times New Roman" charset="0"/>
                <a:ea typeface="ＭＳ Ｐゴシック" charset="0"/>
              </a:rPr>
              <a:t>Comes up on the first SERP page</a:t>
            </a:r>
          </a:p>
          <a:p>
            <a:pPr eaLnBrk="1" hangingPunct="1">
              <a:lnSpc>
                <a:spcPct val="90000"/>
              </a:lnSpc>
            </a:pPr>
            <a:r>
              <a:rPr lang="en-US" sz="2400" dirty="0">
                <a:latin typeface="Times New Roman" charset="0"/>
                <a:ea typeface="ＭＳ Ｐゴシック" charset="0"/>
                <a:cs typeface="ＭＳ Ｐゴシック" charset="0"/>
              </a:rPr>
              <a:t>Otherwise, say goodbye to web business</a:t>
            </a:r>
          </a:p>
          <a:p>
            <a:pPr eaLnBrk="1" hangingPunct="1">
              <a:lnSpc>
                <a:spcPct val="90000"/>
              </a:lnSpc>
            </a:pPr>
            <a:r>
              <a:rPr lang="en-US" sz="2400" dirty="0">
                <a:latin typeface="Times New Roman" charset="0"/>
                <a:ea typeface="ＭＳ Ｐゴシック" charset="0"/>
                <a:cs typeface="ＭＳ Ｐゴシック" charset="0"/>
              </a:rPr>
              <a:t>Completely dependent on search engines ranking algorithm for organic SEO</a:t>
            </a:r>
          </a:p>
          <a:p>
            <a:pPr eaLnBrk="1" hangingPunct="1">
              <a:lnSpc>
                <a:spcPct val="90000"/>
              </a:lnSpc>
            </a:pPr>
            <a:r>
              <a:rPr lang="en-US" sz="2400" dirty="0">
                <a:latin typeface="Times New Roman" charset="0"/>
                <a:ea typeface="ＭＳ Ｐゴシック" charset="0"/>
                <a:cs typeface="ＭＳ Ｐゴシック" charset="0"/>
                <a:hlinkClick r:id="rId3"/>
              </a:rPr>
              <a:t>Google changes ranking</a:t>
            </a:r>
            <a:endParaRPr lang="en-US" sz="2400" dirty="0">
              <a:latin typeface="Times New Roman" charset="0"/>
              <a:ea typeface="ＭＳ Ｐゴシック" charset="0"/>
              <a:cs typeface="ＭＳ Ｐゴシック" charset="0"/>
            </a:endParaRPr>
          </a:p>
          <a:p>
            <a:pPr lvl="1" eaLnBrk="1" hangingPunct="1">
              <a:lnSpc>
                <a:spcPct val="90000"/>
              </a:lnSpc>
            </a:pPr>
            <a:r>
              <a:rPr lang="en-US" sz="2000" dirty="0">
                <a:latin typeface="Times New Roman" charset="0"/>
                <a:ea typeface="ＭＳ Ｐゴシック" charset="0"/>
              </a:rPr>
              <a:t>Will other search engines follow?</a:t>
            </a:r>
          </a:p>
          <a:p>
            <a:pPr eaLnBrk="1" hangingPunct="1">
              <a:lnSpc>
                <a:spcPct val="90000"/>
              </a:lnSpc>
            </a:pPr>
            <a:endParaRPr lang="en-US" sz="2400" dirty="0">
              <a:latin typeface="Times New Roman" charset="0"/>
              <a:ea typeface="ＭＳ Ｐゴシック" charset="0"/>
              <a:cs typeface="ＭＳ Ｐゴシック" charset="0"/>
            </a:endParaRPr>
          </a:p>
          <a:p>
            <a:pPr lvl="2" eaLnBrk="1" hangingPunct="1">
              <a:lnSpc>
                <a:spcPct val="90000"/>
              </a:lnSpc>
            </a:pPr>
            <a:endParaRPr lang="en-US" dirty="0">
              <a:latin typeface="Times New Roman" charset="0"/>
              <a:ea typeface="ＭＳ Ｐゴシック" charset="0"/>
            </a:endParaRPr>
          </a:p>
          <a:p>
            <a:pPr eaLnBrk="1" hangingPunct="1">
              <a:lnSpc>
                <a:spcPct val="90000"/>
              </a:lnSpc>
            </a:pPr>
            <a:endParaRPr lang="en-US" sz="1800" dirty="0">
              <a:latin typeface="Times New Roman" charset="0"/>
              <a:ea typeface="ＭＳ Ｐゴシック" charset="0"/>
              <a:cs typeface="ＭＳ Ｐゴシック"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582453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Generations of search engines</a:t>
            </a:r>
          </a:p>
        </p:txBody>
      </p:sp>
      <p:sp>
        <p:nvSpPr>
          <p:cNvPr id="38915" name="Rectangle 3"/>
          <p:cNvSpPr>
            <a:spLocks noGrp="1" noChangeArrowheads="1"/>
          </p:cNvSpPr>
          <p:nvPr>
            <p:ph type="body" idx="1"/>
          </p:nvPr>
        </p:nvSpPr>
        <p:spPr/>
        <p:txBody>
          <a:bodyPr/>
          <a:lstStyle/>
          <a:p>
            <a:pPr eaLnBrk="1" hangingPunct="1">
              <a:lnSpc>
                <a:spcPct val="90000"/>
              </a:lnSpc>
            </a:pPr>
            <a:r>
              <a:rPr lang="en-US">
                <a:latin typeface="Times New Roman" charset="0"/>
                <a:ea typeface="ＭＳ Ｐゴシック" charset="0"/>
                <a:cs typeface="ＭＳ Ｐゴシック" charset="0"/>
              </a:rPr>
              <a:t>0th - Library catalog</a:t>
            </a:r>
          </a:p>
          <a:p>
            <a:pPr lvl="1" eaLnBrk="1" hangingPunct="1">
              <a:lnSpc>
                <a:spcPct val="90000"/>
              </a:lnSpc>
            </a:pPr>
            <a:r>
              <a:rPr lang="en-US">
                <a:latin typeface="Times New Roman" charset="0"/>
                <a:ea typeface="ＭＳ Ｐゴシック" charset="0"/>
              </a:rPr>
              <a:t>Based on human created metadata</a:t>
            </a:r>
          </a:p>
          <a:p>
            <a:pPr eaLnBrk="1" hangingPunct="1">
              <a:lnSpc>
                <a:spcPct val="90000"/>
              </a:lnSpc>
            </a:pPr>
            <a:r>
              <a:rPr lang="en-US">
                <a:latin typeface="Times New Roman" charset="0"/>
                <a:ea typeface="ＭＳ Ｐゴシック" charset="0"/>
                <a:cs typeface="ＭＳ Ｐゴシック" charset="0"/>
              </a:rPr>
              <a:t>1st - Altavista</a:t>
            </a:r>
          </a:p>
          <a:p>
            <a:pPr lvl="1" eaLnBrk="1" hangingPunct="1">
              <a:lnSpc>
                <a:spcPct val="90000"/>
              </a:lnSpc>
            </a:pPr>
            <a:r>
              <a:rPr lang="en-US">
                <a:latin typeface="Times New Roman" charset="0"/>
                <a:ea typeface="ＭＳ Ｐゴシック" charset="0"/>
              </a:rPr>
              <a:t>First large comprehensive database</a:t>
            </a:r>
          </a:p>
          <a:p>
            <a:pPr lvl="1" eaLnBrk="1" hangingPunct="1">
              <a:lnSpc>
                <a:spcPct val="90000"/>
              </a:lnSpc>
            </a:pPr>
            <a:r>
              <a:rPr lang="en-US">
                <a:latin typeface="Times New Roman" charset="0"/>
                <a:ea typeface="ＭＳ Ｐゴシック" charset="0"/>
              </a:rPr>
              <a:t>Word based index and ranking</a:t>
            </a:r>
          </a:p>
          <a:p>
            <a:pPr eaLnBrk="1" hangingPunct="1">
              <a:lnSpc>
                <a:spcPct val="90000"/>
              </a:lnSpc>
            </a:pPr>
            <a:r>
              <a:rPr lang="en-US">
                <a:latin typeface="Times New Roman" charset="0"/>
                <a:ea typeface="ＭＳ Ｐゴシック" charset="0"/>
                <a:cs typeface="ＭＳ Ｐゴシック" charset="0"/>
              </a:rPr>
              <a:t>2nd - Google</a:t>
            </a:r>
          </a:p>
          <a:p>
            <a:pPr lvl="1" eaLnBrk="1" hangingPunct="1">
              <a:lnSpc>
                <a:spcPct val="90000"/>
              </a:lnSpc>
            </a:pPr>
            <a:r>
              <a:rPr lang="en-US">
                <a:latin typeface="Times New Roman" charset="0"/>
                <a:ea typeface="ＭＳ Ｐゴシック" charset="0"/>
              </a:rPr>
              <a:t>High relevance</a:t>
            </a:r>
          </a:p>
          <a:p>
            <a:pPr lvl="1" eaLnBrk="1" hangingPunct="1">
              <a:lnSpc>
                <a:spcPct val="90000"/>
              </a:lnSpc>
            </a:pPr>
            <a:r>
              <a:rPr lang="en-US">
                <a:latin typeface="Times New Roman" charset="0"/>
                <a:ea typeface="ＭＳ Ｐゴシック" charset="0"/>
              </a:rPr>
              <a:t>Link (connectivity) based importance</a:t>
            </a:r>
          </a:p>
          <a:p>
            <a:pPr eaLnBrk="1" hangingPunct="1">
              <a:lnSpc>
                <a:spcPct val="90000"/>
              </a:lnSpc>
              <a:buFontTx/>
              <a:buNone/>
            </a:pPr>
            <a:endParaRPr lang="en-US">
              <a:latin typeface="Times New Roman" charset="0"/>
              <a:ea typeface="ＭＳ Ｐゴシック" charset="0"/>
              <a:cs typeface="ＭＳ Ｐゴシック"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828800" y="1981200"/>
            <a:ext cx="1752600" cy="762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eaLnBrk="1" hangingPunct="1"/>
            <a:r>
              <a:rPr lang="en-US"/>
              <a:t>Interface</a:t>
            </a:r>
          </a:p>
        </p:txBody>
      </p:sp>
      <p:sp>
        <p:nvSpPr>
          <p:cNvPr id="21507" name="Rectangle 3"/>
          <p:cNvSpPr>
            <a:spLocks noChangeArrowheads="1"/>
          </p:cNvSpPr>
          <p:nvPr/>
        </p:nvSpPr>
        <p:spPr bwMode="auto">
          <a:xfrm>
            <a:off x="3657600" y="685800"/>
            <a:ext cx="1752600" cy="762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eaLnBrk="1" hangingPunct="1"/>
            <a:r>
              <a:rPr lang="en-US"/>
              <a:t>Query Engine</a:t>
            </a:r>
          </a:p>
        </p:txBody>
      </p:sp>
      <p:sp>
        <p:nvSpPr>
          <p:cNvPr id="21508" name="Rectangle 4"/>
          <p:cNvSpPr>
            <a:spLocks noChangeArrowheads="1"/>
          </p:cNvSpPr>
          <p:nvPr/>
        </p:nvSpPr>
        <p:spPr bwMode="auto">
          <a:xfrm>
            <a:off x="6248400" y="2667000"/>
            <a:ext cx="1752600" cy="762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eaLnBrk="1" hangingPunct="1"/>
            <a:r>
              <a:rPr lang="en-US"/>
              <a:t>Indexer</a:t>
            </a:r>
          </a:p>
        </p:txBody>
      </p:sp>
      <p:sp>
        <p:nvSpPr>
          <p:cNvPr id="21509" name="Oval 5"/>
          <p:cNvSpPr>
            <a:spLocks noChangeArrowheads="1"/>
          </p:cNvSpPr>
          <p:nvPr/>
        </p:nvSpPr>
        <p:spPr bwMode="auto">
          <a:xfrm>
            <a:off x="6248400" y="609600"/>
            <a:ext cx="1676400" cy="914400"/>
          </a:xfrm>
          <a:prstGeom prst="ellipse">
            <a:avLst/>
          </a:prstGeom>
          <a:solidFill>
            <a:schemeClr val="accent1"/>
          </a:solidFill>
          <a:ln w="9525">
            <a:solidFill>
              <a:schemeClr val="tx1"/>
            </a:solidFill>
            <a:miter lim="800000"/>
            <a:headEnd/>
            <a:tailEnd/>
          </a:ln>
        </p:spPr>
        <p:txBody>
          <a:bodyPr wrap="none" anchor="ctr">
            <a:prstTxWarp prst="textNoShape">
              <a:avLst/>
            </a:prstTxWarp>
          </a:bodyPr>
          <a:lstStyle/>
          <a:p>
            <a:pPr algn="ctr" eaLnBrk="1" hangingPunct="1"/>
            <a:r>
              <a:rPr lang="en-US"/>
              <a:t>Index</a:t>
            </a:r>
          </a:p>
        </p:txBody>
      </p:sp>
      <p:sp>
        <p:nvSpPr>
          <p:cNvPr id="21510" name="Rectangle 6"/>
          <p:cNvSpPr>
            <a:spLocks noChangeArrowheads="1"/>
          </p:cNvSpPr>
          <p:nvPr/>
        </p:nvSpPr>
        <p:spPr bwMode="auto">
          <a:xfrm>
            <a:off x="3886200" y="4191000"/>
            <a:ext cx="1676400" cy="762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eaLnBrk="1" hangingPunct="1"/>
            <a:r>
              <a:rPr lang="en-US"/>
              <a:t>Crawler</a:t>
            </a:r>
          </a:p>
        </p:txBody>
      </p:sp>
      <p:sp>
        <p:nvSpPr>
          <p:cNvPr id="21511" name="Line 7"/>
          <p:cNvSpPr>
            <a:spLocks noChangeShapeType="1"/>
          </p:cNvSpPr>
          <p:nvPr/>
        </p:nvSpPr>
        <p:spPr bwMode="auto">
          <a:xfrm flipH="1">
            <a:off x="3500438" y="4953000"/>
            <a:ext cx="530225" cy="685800"/>
          </a:xfrm>
          <a:prstGeom prst="line">
            <a:avLst/>
          </a:prstGeom>
          <a:noFill/>
          <a:ln w="9525">
            <a:solidFill>
              <a:schemeClr val="tx1"/>
            </a:solidFill>
            <a:miter lim="800000"/>
            <a:headEnd type="triangle" w="med" len="med"/>
            <a:tailEnd type="triangle" w="med" len="med"/>
          </a:ln>
        </p:spPr>
        <p:txBody>
          <a:bodyPr wrap="none">
            <a:prstTxWarp prst="textNoShape">
              <a:avLst/>
            </a:prstTxWarp>
          </a:bodyPr>
          <a:lstStyle/>
          <a:p>
            <a:endParaRPr lang="en-US"/>
          </a:p>
        </p:txBody>
      </p:sp>
      <p:sp>
        <p:nvSpPr>
          <p:cNvPr id="21512" name="Line 8"/>
          <p:cNvSpPr>
            <a:spLocks noChangeShapeType="1"/>
          </p:cNvSpPr>
          <p:nvPr/>
        </p:nvSpPr>
        <p:spPr bwMode="auto">
          <a:xfrm>
            <a:off x="5181600" y="4953000"/>
            <a:ext cx="457200" cy="685800"/>
          </a:xfrm>
          <a:prstGeom prst="line">
            <a:avLst/>
          </a:prstGeom>
          <a:noFill/>
          <a:ln w="9525">
            <a:solidFill>
              <a:schemeClr val="tx1"/>
            </a:solidFill>
            <a:miter lim="800000"/>
            <a:headEnd type="triangle" w="med" len="med"/>
            <a:tailEnd type="triangle" w="med" len="med"/>
          </a:ln>
        </p:spPr>
        <p:txBody>
          <a:bodyPr wrap="none">
            <a:prstTxWarp prst="textNoShape">
              <a:avLst/>
            </a:prstTxWarp>
          </a:bodyPr>
          <a:lstStyle/>
          <a:p>
            <a:endParaRPr lang="en-US"/>
          </a:p>
        </p:txBody>
      </p:sp>
      <p:sp>
        <p:nvSpPr>
          <p:cNvPr id="21513" name="Line 9"/>
          <p:cNvSpPr>
            <a:spLocks noChangeShapeType="1"/>
          </p:cNvSpPr>
          <p:nvPr/>
        </p:nvSpPr>
        <p:spPr bwMode="auto">
          <a:xfrm flipH="1">
            <a:off x="3886200" y="4953000"/>
            <a:ext cx="530225" cy="685800"/>
          </a:xfrm>
          <a:prstGeom prst="line">
            <a:avLst/>
          </a:prstGeom>
          <a:noFill/>
          <a:ln w="9525">
            <a:solidFill>
              <a:schemeClr val="tx1"/>
            </a:solidFill>
            <a:miter lim="800000"/>
            <a:headEnd type="triangle" w="med" len="med"/>
            <a:tailEnd type="triangle" w="med" len="med"/>
          </a:ln>
        </p:spPr>
        <p:txBody>
          <a:bodyPr wrap="none">
            <a:prstTxWarp prst="textNoShape">
              <a:avLst/>
            </a:prstTxWarp>
          </a:bodyPr>
          <a:lstStyle/>
          <a:p>
            <a:endParaRPr lang="en-US"/>
          </a:p>
        </p:txBody>
      </p:sp>
      <p:sp>
        <p:nvSpPr>
          <p:cNvPr id="21514" name="Line 10"/>
          <p:cNvSpPr>
            <a:spLocks noChangeShapeType="1"/>
          </p:cNvSpPr>
          <p:nvPr/>
        </p:nvSpPr>
        <p:spPr bwMode="auto">
          <a:xfrm flipH="1">
            <a:off x="4191000" y="4953000"/>
            <a:ext cx="530225" cy="685800"/>
          </a:xfrm>
          <a:prstGeom prst="line">
            <a:avLst/>
          </a:prstGeom>
          <a:noFill/>
          <a:ln w="9525">
            <a:solidFill>
              <a:schemeClr val="tx1"/>
            </a:solidFill>
            <a:miter lim="800000"/>
            <a:headEnd type="triangle" w="med" len="med"/>
            <a:tailEnd type="triangle" w="med" len="med"/>
          </a:ln>
        </p:spPr>
        <p:txBody>
          <a:bodyPr wrap="none">
            <a:prstTxWarp prst="textNoShape">
              <a:avLst/>
            </a:prstTxWarp>
          </a:bodyPr>
          <a:lstStyle/>
          <a:p>
            <a:endParaRPr lang="en-US"/>
          </a:p>
        </p:txBody>
      </p:sp>
      <p:sp>
        <p:nvSpPr>
          <p:cNvPr id="21515" name="Line 11"/>
          <p:cNvSpPr>
            <a:spLocks noChangeShapeType="1"/>
          </p:cNvSpPr>
          <p:nvPr/>
        </p:nvSpPr>
        <p:spPr bwMode="auto">
          <a:xfrm>
            <a:off x="4953000" y="4953000"/>
            <a:ext cx="457200" cy="685800"/>
          </a:xfrm>
          <a:prstGeom prst="line">
            <a:avLst/>
          </a:prstGeom>
          <a:noFill/>
          <a:ln w="9525">
            <a:solidFill>
              <a:schemeClr val="tx1"/>
            </a:solidFill>
            <a:miter lim="800000"/>
            <a:headEnd type="triangle" w="med" len="med"/>
            <a:tailEnd type="triangle" w="med" len="med"/>
          </a:ln>
        </p:spPr>
        <p:txBody>
          <a:bodyPr wrap="none">
            <a:prstTxWarp prst="textNoShape">
              <a:avLst/>
            </a:prstTxWarp>
          </a:bodyPr>
          <a:lstStyle/>
          <a:p>
            <a:endParaRPr lang="en-US"/>
          </a:p>
        </p:txBody>
      </p:sp>
      <p:sp>
        <p:nvSpPr>
          <p:cNvPr id="21516" name="Line 12"/>
          <p:cNvSpPr>
            <a:spLocks noChangeShapeType="1"/>
          </p:cNvSpPr>
          <p:nvPr/>
        </p:nvSpPr>
        <p:spPr bwMode="auto">
          <a:xfrm>
            <a:off x="4800600" y="4953000"/>
            <a:ext cx="0" cy="685800"/>
          </a:xfrm>
          <a:prstGeom prst="line">
            <a:avLst/>
          </a:prstGeom>
          <a:noFill/>
          <a:ln w="9525">
            <a:solidFill>
              <a:schemeClr val="tx1"/>
            </a:solidFill>
            <a:miter lim="800000"/>
            <a:headEnd type="triangle" w="med" len="med"/>
            <a:tailEnd type="triangle" w="med" len="med"/>
          </a:ln>
        </p:spPr>
        <p:txBody>
          <a:bodyPr wrap="none">
            <a:prstTxWarp prst="textNoShape">
              <a:avLst/>
            </a:prstTxWarp>
          </a:bodyPr>
          <a:lstStyle/>
          <a:p>
            <a:endParaRPr lang="en-US"/>
          </a:p>
        </p:txBody>
      </p:sp>
      <p:sp>
        <p:nvSpPr>
          <p:cNvPr id="21517" name="Line 13"/>
          <p:cNvSpPr>
            <a:spLocks noChangeShapeType="1"/>
          </p:cNvSpPr>
          <p:nvPr/>
        </p:nvSpPr>
        <p:spPr bwMode="auto">
          <a:xfrm flipV="1">
            <a:off x="4724400" y="3200400"/>
            <a:ext cx="0" cy="990600"/>
          </a:xfrm>
          <a:prstGeom prst="line">
            <a:avLst/>
          </a:prstGeom>
          <a:noFill/>
          <a:ln w="9525">
            <a:solidFill>
              <a:schemeClr val="tx1"/>
            </a:solidFill>
            <a:miter lim="800000"/>
            <a:headEnd/>
            <a:tailEnd/>
          </a:ln>
        </p:spPr>
        <p:txBody>
          <a:bodyPr wrap="none">
            <a:prstTxWarp prst="textNoShape">
              <a:avLst/>
            </a:prstTxWarp>
          </a:bodyPr>
          <a:lstStyle/>
          <a:p>
            <a:endParaRPr lang="en-US"/>
          </a:p>
        </p:txBody>
      </p:sp>
      <p:sp>
        <p:nvSpPr>
          <p:cNvPr id="21518" name="Line 14"/>
          <p:cNvSpPr>
            <a:spLocks noChangeShapeType="1"/>
          </p:cNvSpPr>
          <p:nvPr/>
        </p:nvSpPr>
        <p:spPr bwMode="auto">
          <a:xfrm>
            <a:off x="4724400" y="3200400"/>
            <a:ext cx="1524000" cy="0"/>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a:p>
        </p:txBody>
      </p:sp>
      <p:sp>
        <p:nvSpPr>
          <p:cNvPr id="21519" name="Line 15"/>
          <p:cNvSpPr>
            <a:spLocks noChangeShapeType="1"/>
          </p:cNvSpPr>
          <p:nvPr/>
        </p:nvSpPr>
        <p:spPr bwMode="auto">
          <a:xfrm flipV="1">
            <a:off x="7162800" y="1524000"/>
            <a:ext cx="0" cy="1143000"/>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a:p>
        </p:txBody>
      </p:sp>
      <p:sp>
        <p:nvSpPr>
          <p:cNvPr id="21520" name="Line 16"/>
          <p:cNvSpPr>
            <a:spLocks noChangeShapeType="1"/>
          </p:cNvSpPr>
          <p:nvPr/>
        </p:nvSpPr>
        <p:spPr bwMode="auto">
          <a:xfrm>
            <a:off x="5410200" y="1066800"/>
            <a:ext cx="838200" cy="0"/>
          </a:xfrm>
          <a:prstGeom prst="line">
            <a:avLst/>
          </a:prstGeom>
          <a:noFill/>
          <a:ln w="9525">
            <a:solidFill>
              <a:schemeClr val="tx1"/>
            </a:solidFill>
            <a:miter lim="800000"/>
            <a:headEnd type="triangle" w="med" len="med"/>
            <a:tailEnd type="triangle" w="med" len="med"/>
          </a:ln>
        </p:spPr>
        <p:txBody>
          <a:bodyPr wrap="none">
            <a:prstTxWarp prst="textNoShape">
              <a:avLst/>
            </a:prstTxWarp>
          </a:bodyPr>
          <a:lstStyle/>
          <a:p>
            <a:endParaRPr lang="en-US"/>
          </a:p>
        </p:txBody>
      </p:sp>
      <p:sp>
        <p:nvSpPr>
          <p:cNvPr id="21521" name="Line 17"/>
          <p:cNvSpPr>
            <a:spLocks noChangeShapeType="1"/>
          </p:cNvSpPr>
          <p:nvPr/>
        </p:nvSpPr>
        <p:spPr bwMode="auto">
          <a:xfrm>
            <a:off x="2667000" y="1066800"/>
            <a:ext cx="990600" cy="0"/>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a:p>
        </p:txBody>
      </p:sp>
      <p:sp>
        <p:nvSpPr>
          <p:cNvPr id="21522" name="Line 18"/>
          <p:cNvSpPr>
            <a:spLocks noChangeShapeType="1"/>
          </p:cNvSpPr>
          <p:nvPr/>
        </p:nvSpPr>
        <p:spPr bwMode="auto">
          <a:xfrm>
            <a:off x="2667000" y="1066800"/>
            <a:ext cx="0" cy="914400"/>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a:p>
        </p:txBody>
      </p:sp>
      <p:sp>
        <p:nvSpPr>
          <p:cNvPr id="21523" name="Line 19"/>
          <p:cNvSpPr>
            <a:spLocks noChangeShapeType="1"/>
          </p:cNvSpPr>
          <p:nvPr/>
        </p:nvSpPr>
        <p:spPr bwMode="auto">
          <a:xfrm flipH="1">
            <a:off x="1295400" y="2667000"/>
            <a:ext cx="530225" cy="685800"/>
          </a:xfrm>
          <a:prstGeom prst="line">
            <a:avLst/>
          </a:prstGeom>
          <a:noFill/>
          <a:ln w="9525">
            <a:solidFill>
              <a:schemeClr val="tx1"/>
            </a:solidFill>
            <a:miter lim="800000"/>
            <a:headEnd type="triangle" w="med" len="med"/>
            <a:tailEnd type="triangle" w="med" len="med"/>
          </a:ln>
        </p:spPr>
        <p:txBody>
          <a:bodyPr wrap="none">
            <a:prstTxWarp prst="textNoShape">
              <a:avLst/>
            </a:prstTxWarp>
          </a:bodyPr>
          <a:lstStyle/>
          <a:p>
            <a:endParaRPr lang="en-US"/>
          </a:p>
        </p:txBody>
      </p:sp>
      <p:sp>
        <p:nvSpPr>
          <p:cNvPr id="21524" name="Line 20"/>
          <p:cNvSpPr>
            <a:spLocks noChangeShapeType="1"/>
          </p:cNvSpPr>
          <p:nvPr/>
        </p:nvSpPr>
        <p:spPr bwMode="auto">
          <a:xfrm>
            <a:off x="1371600" y="1447800"/>
            <a:ext cx="457200" cy="685800"/>
          </a:xfrm>
          <a:prstGeom prst="line">
            <a:avLst/>
          </a:prstGeom>
          <a:noFill/>
          <a:ln w="9525">
            <a:solidFill>
              <a:schemeClr val="tx1"/>
            </a:solidFill>
            <a:miter lim="800000"/>
            <a:headEnd type="triangle" w="med" len="med"/>
            <a:tailEnd type="triangle" w="med" len="med"/>
          </a:ln>
        </p:spPr>
        <p:txBody>
          <a:bodyPr wrap="none">
            <a:prstTxWarp prst="textNoShape">
              <a:avLst/>
            </a:prstTxWarp>
          </a:bodyPr>
          <a:lstStyle/>
          <a:p>
            <a:endParaRPr lang="en-US"/>
          </a:p>
        </p:txBody>
      </p:sp>
      <p:sp>
        <p:nvSpPr>
          <p:cNvPr id="21525" name="Line 21"/>
          <p:cNvSpPr>
            <a:spLocks noChangeShapeType="1"/>
          </p:cNvSpPr>
          <p:nvPr/>
        </p:nvSpPr>
        <p:spPr bwMode="auto">
          <a:xfrm flipH="1">
            <a:off x="914400" y="2362200"/>
            <a:ext cx="914400" cy="0"/>
          </a:xfrm>
          <a:prstGeom prst="line">
            <a:avLst/>
          </a:prstGeom>
          <a:noFill/>
          <a:ln w="9525">
            <a:solidFill>
              <a:schemeClr val="tx1"/>
            </a:solidFill>
            <a:miter lim="800000"/>
            <a:headEnd type="triangle" w="med" len="med"/>
            <a:tailEnd type="triangle" w="med" len="med"/>
          </a:ln>
        </p:spPr>
        <p:txBody>
          <a:bodyPr wrap="none">
            <a:prstTxWarp prst="textNoShape">
              <a:avLst/>
            </a:prstTxWarp>
          </a:bodyPr>
          <a:lstStyle/>
          <a:p>
            <a:endParaRPr lang="en-US"/>
          </a:p>
        </p:txBody>
      </p:sp>
      <p:sp>
        <p:nvSpPr>
          <p:cNvPr id="21526" name="Text Box 22"/>
          <p:cNvSpPr txBox="1">
            <a:spLocks noChangeArrowheads="1"/>
          </p:cNvSpPr>
          <p:nvPr/>
        </p:nvSpPr>
        <p:spPr bwMode="auto">
          <a:xfrm>
            <a:off x="517525" y="3394075"/>
            <a:ext cx="877888" cy="457200"/>
          </a:xfrm>
          <a:prstGeom prst="rect">
            <a:avLst/>
          </a:prstGeom>
          <a:noFill/>
          <a:ln w="9525">
            <a:noFill/>
            <a:miter lim="800000"/>
            <a:headEnd/>
            <a:tailEnd/>
          </a:ln>
        </p:spPr>
        <p:txBody>
          <a:bodyPr wrap="none">
            <a:prstTxWarp prst="textNoShape">
              <a:avLst/>
            </a:prstTxWarp>
            <a:spAutoFit/>
          </a:bodyPr>
          <a:lstStyle/>
          <a:p>
            <a:pPr eaLnBrk="1" hangingPunct="1"/>
            <a:r>
              <a:rPr lang="en-US"/>
              <a:t>Users</a:t>
            </a:r>
          </a:p>
        </p:txBody>
      </p:sp>
      <p:sp>
        <p:nvSpPr>
          <p:cNvPr id="21527" name="Text Box 23"/>
          <p:cNvSpPr txBox="1">
            <a:spLocks noChangeArrowheads="1"/>
          </p:cNvSpPr>
          <p:nvPr/>
        </p:nvSpPr>
        <p:spPr bwMode="auto">
          <a:xfrm>
            <a:off x="4267200" y="5562600"/>
            <a:ext cx="758825" cy="457200"/>
          </a:xfrm>
          <a:prstGeom prst="rect">
            <a:avLst/>
          </a:prstGeom>
          <a:noFill/>
          <a:ln w="9525">
            <a:noFill/>
            <a:miter lim="800000"/>
            <a:headEnd/>
            <a:tailEnd/>
          </a:ln>
        </p:spPr>
        <p:txBody>
          <a:bodyPr wrap="none">
            <a:prstTxWarp prst="textNoShape">
              <a:avLst/>
            </a:prstTxWarp>
            <a:spAutoFit/>
          </a:bodyPr>
          <a:lstStyle/>
          <a:p>
            <a:pPr eaLnBrk="1" hangingPunct="1"/>
            <a:r>
              <a:rPr lang="en-US"/>
              <a:t>Web</a:t>
            </a:r>
          </a:p>
        </p:txBody>
      </p:sp>
      <p:sp>
        <p:nvSpPr>
          <p:cNvPr id="21528" name="Text Box 24"/>
          <p:cNvSpPr txBox="1">
            <a:spLocks noChangeArrowheads="1"/>
          </p:cNvSpPr>
          <p:nvPr/>
        </p:nvSpPr>
        <p:spPr bwMode="auto">
          <a:xfrm>
            <a:off x="1828800" y="5943600"/>
            <a:ext cx="5422900" cy="579438"/>
          </a:xfrm>
          <a:prstGeom prst="rect">
            <a:avLst/>
          </a:prstGeom>
          <a:noFill/>
          <a:ln w="9525">
            <a:noFill/>
            <a:miter lim="800000"/>
            <a:headEnd/>
            <a:tailEnd/>
          </a:ln>
        </p:spPr>
        <p:txBody>
          <a:bodyPr wrap="none">
            <a:prstTxWarp prst="textNoShape">
              <a:avLst/>
            </a:prstTxWarp>
            <a:spAutoFit/>
          </a:bodyPr>
          <a:lstStyle/>
          <a:p>
            <a:pPr eaLnBrk="1" hangingPunct="1"/>
            <a:r>
              <a:rPr lang="en-US" sz="3200" b="1"/>
              <a:t>A Typical Web Search Engine</a:t>
            </a:r>
          </a:p>
        </p:txBody>
      </p:sp>
      <p:sp>
        <p:nvSpPr>
          <p:cNvPr id="418841" name="Rectangle 25"/>
          <p:cNvSpPr>
            <a:spLocks noChangeArrowheads="1"/>
          </p:cNvSpPr>
          <p:nvPr/>
        </p:nvSpPr>
        <p:spPr bwMode="auto">
          <a:xfrm>
            <a:off x="4114800" y="2895600"/>
            <a:ext cx="1219200" cy="609600"/>
          </a:xfrm>
          <a:prstGeom prst="rect">
            <a:avLst/>
          </a:prstGeom>
          <a:solidFill>
            <a:srgbClr val="00FFFF"/>
          </a:solidFill>
          <a:ln w="9525">
            <a:solidFill>
              <a:schemeClr val="tx1"/>
            </a:solidFill>
            <a:miter lim="800000"/>
            <a:headEnd/>
            <a:tailEnd/>
          </a:ln>
        </p:spPr>
        <p:txBody>
          <a:bodyPr wrap="none" anchor="ctr">
            <a:prstTxWarp prst="textNoShape">
              <a:avLst/>
            </a:prstTxWarp>
          </a:bodyPr>
          <a:lstStyle/>
          <a:p>
            <a:pPr algn="ctr"/>
            <a:r>
              <a:rPr lang="en-US" sz="1400" dirty="0"/>
              <a:t>Text processing</a:t>
            </a:r>
          </a:p>
          <a:p>
            <a:pPr algn="ctr"/>
            <a:r>
              <a:rPr lang="en-US" sz="1400" dirty="0"/>
              <a:t>(preprocessing)</a:t>
            </a:r>
            <a:endParaRPr lang="en-US" dirty="0"/>
          </a:p>
        </p:txBody>
      </p:sp>
      <p:grpSp>
        <p:nvGrpSpPr>
          <p:cNvPr id="27" name="Group 27"/>
          <p:cNvGrpSpPr>
            <a:grpSpLocks/>
          </p:cNvGrpSpPr>
          <p:nvPr/>
        </p:nvGrpSpPr>
        <p:grpSpPr bwMode="auto">
          <a:xfrm>
            <a:off x="3962400" y="1676400"/>
            <a:ext cx="4191000" cy="2243137"/>
            <a:chOff x="288" y="699"/>
            <a:chExt cx="864" cy="1413"/>
          </a:xfrm>
        </p:grpSpPr>
        <p:sp>
          <p:nvSpPr>
            <p:cNvPr id="28" name="Rectangle 25"/>
            <p:cNvSpPr>
              <a:spLocks noChangeArrowheads="1"/>
            </p:cNvSpPr>
            <p:nvPr/>
          </p:nvSpPr>
          <p:spPr bwMode="auto">
            <a:xfrm>
              <a:off x="288" y="1083"/>
              <a:ext cx="864" cy="1029"/>
            </a:xfrm>
            <a:prstGeom prst="rect">
              <a:avLst/>
            </a:prstGeom>
            <a:solidFill>
              <a:schemeClr val="accent1">
                <a:alpha val="0"/>
              </a:schemeClr>
            </a:solidFill>
            <a:ln w="28575">
              <a:solidFill>
                <a:srgbClr val="FF0000"/>
              </a:solidFill>
              <a:miter lim="800000"/>
              <a:headEnd/>
              <a:tailEnd/>
            </a:ln>
          </p:spPr>
          <p:txBody>
            <a:bodyPr wrap="none" anchor="ctr">
              <a:prstTxWarp prst="textNoShape">
                <a:avLst/>
              </a:prstTxWarp>
            </a:bodyPr>
            <a:lstStyle/>
            <a:p>
              <a:endParaRPr lang="en-US"/>
            </a:p>
          </p:txBody>
        </p:sp>
        <p:sp>
          <p:nvSpPr>
            <p:cNvPr id="29" name="Text Box 26"/>
            <p:cNvSpPr txBox="1">
              <a:spLocks noChangeArrowheads="1"/>
            </p:cNvSpPr>
            <p:nvPr/>
          </p:nvSpPr>
          <p:spPr bwMode="auto">
            <a:xfrm>
              <a:off x="429" y="699"/>
              <a:ext cx="366" cy="291"/>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Pre-indexing</a:t>
              </a:r>
              <a:endParaRPr lang="en-US" dirty="0"/>
            </a:p>
          </p:txBody>
        </p:sp>
      </p:grpSp>
    </p:spTree>
    <p:extLst>
      <p:ext uri="{BB962C8B-B14F-4D97-AF65-F5344CB8AC3E}">
        <p14:creationId xmlns:p14="http://schemas.microsoft.com/office/powerpoint/2010/main" val="11247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88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41"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sz="4000" dirty="0">
                <a:ea typeface="ＭＳ Ｐゴシック" pitchFamily="4" charset="-128"/>
                <a:cs typeface="ＭＳ Ｐゴシック" pitchFamily="4" charset="-128"/>
              </a:rPr>
              <a:t>Search Engine Evaluation</a:t>
            </a:r>
            <a:br>
              <a:rPr lang="en-US" sz="4000" dirty="0">
                <a:ea typeface="ＭＳ Ｐゴシック" pitchFamily="4" charset="-128"/>
                <a:cs typeface="ＭＳ Ｐゴシック" pitchFamily="4" charset="-128"/>
              </a:rPr>
            </a:br>
            <a:r>
              <a:rPr lang="en-US" sz="4000" dirty="0">
                <a:ea typeface="ＭＳ Ｐゴシック" pitchFamily="4" charset="-128"/>
                <a:cs typeface="ＭＳ Ｐゴシック" pitchFamily="4" charset="-128"/>
              </a:rPr>
              <a:t>Relevant vs. Retrieved Documents</a:t>
            </a:r>
            <a:endParaRPr lang="en-US" dirty="0">
              <a:ea typeface="ＭＳ Ｐゴシック" pitchFamily="4" charset="-128"/>
              <a:cs typeface="ＭＳ Ｐゴシック" pitchFamily="4" charset="-128"/>
            </a:endParaRPr>
          </a:p>
        </p:txBody>
      </p:sp>
      <p:sp>
        <p:nvSpPr>
          <p:cNvPr id="61442" name="Oval 3"/>
          <p:cNvSpPr>
            <a:spLocks noChangeArrowheads="1"/>
          </p:cNvSpPr>
          <p:nvPr/>
        </p:nvSpPr>
        <p:spPr bwMode="auto">
          <a:xfrm>
            <a:off x="2133600" y="2819400"/>
            <a:ext cx="4876800" cy="1828800"/>
          </a:xfrm>
          <a:prstGeom prst="ellipse">
            <a:avLst/>
          </a:prstGeom>
          <a:noFill/>
          <a:ln w="38100">
            <a:solidFill>
              <a:srgbClr val="FFCC99"/>
            </a:solidFill>
            <a:round/>
            <a:headEnd type="none" w="sm" len="sm"/>
            <a:tailEnd type="none" w="sm" len="sm"/>
          </a:ln>
        </p:spPr>
        <p:txBody>
          <a:bodyPr wrap="none" anchor="ctr">
            <a:prstTxWarp prst="textNoShape">
              <a:avLst/>
            </a:prstTxWarp>
          </a:bodyPr>
          <a:lstStyle/>
          <a:p>
            <a:endParaRPr lang="en-US"/>
          </a:p>
        </p:txBody>
      </p:sp>
      <p:sp>
        <p:nvSpPr>
          <p:cNvPr id="61443" name="Oval 4"/>
          <p:cNvSpPr>
            <a:spLocks noChangeArrowheads="1"/>
          </p:cNvSpPr>
          <p:nvPr/>
        </p:nvSpPr>
        <p:spPr bwMode="auto">
          <a:xfrm rot="-1673343">
            <a:off x="1371600" y="3733800"/>
            <a:ext cx="4495800" cy="1828800"/>
          </a:xfrm>
          <a:prstGeom prst="ellipse">
            <a:avLst/>
          </a:prstGeom>
          <a:noFill/>
          <a:ln w="38100">
            <a:solidFill>
              <a:schemeClr val="hlink"/>
            </a:solidFill>
            <a:round/>
            <a:headEnd type="none" w="sm" len="sm"/>
            <a:tailEnd type="none" w="sm" len="sm"/>
          </a:ln>
        </p:spPr>
        <p:txBody>
          <a:bodyPr wrap="none" anchor="ctr">
            <a:prstTxWarp prst="textNoShape">
              <a:avLst/>
            </a:prstTxWarp>
          </a:bodyPr>
          <a:lstStyle/>
          <a:p>
            <a:pPr algn="ctr"/>
            <a:endParaRPr lang="en-US" sz="2400">
              <a:latin typeface="Arial" pitchFamily="4" charset="0"/>
            </a:endParaRPr>
          </a:p>
        </p:txBody>
      </p:sp>
      <p:sp>
        <p:nvSpPr>
          <p:cNvPr id="61444" name="Text Box 5"/>
          <p:cNvSpPr txBox="1">
            <a:spLocks noChangeArrowheads="1"/>
          </p:cNvSpPr>
          <p:nvPr/>
        </p:nvSpPr>
        <p:spPr bwMode="auto">
          <a:xfrm>
            <a:off x="2133600" y="5334000"/>
            <a:ext cx="1185863" cy="396875"/>
          </a:xfrm>
          <a:prstGeom prst="rect">
            <a:avLst/>
          </a:prstGeom>
          <a:noFill/>
          <a:ln w="12700">
            <a:noFill/>
            <a:miter lim="800000"/>
            <a:headEnd type="none" w="sm" len="sm"/>
            <a:tailEnd type="none" w="sm" len="sm"/>
          </a:ln>
        </p:spPr>
        <p:txBody>
          <a:bodyPr wrap="none">
            <a:prstTxWarp prst="textNoShape">
              <a:avLst/>
            </a:prstTxWarp>
            <a:spAutoFit/>
          </a:bodyPr>
          <a:lstStyle/>
          <a:p>
            <a:r>
              <a:rPr lang="en-US">
                <a:solidFill>
                  <a:schemeClr val="hlink"/>
                </a:solidFill>
                <a:latin typeface="Arial" pitchFamily="4" charset="0"/>
              </a:rPr>
              <a:t>Relevant</a:t>
            </a:r>
            <a:endParaRPr lang="en-US" sz="2400">
              <a:latin typeface="Arial" pitchFamily="4" charset="0"/>
            </a:endParaRPr>
          </a:p>
        </p:txBody>
      </p:sp>
      <p:sp>
        <p:nvSpPr>
          <p:cNvPr id="61445" name="Text Box 6"/>
          <p:cNvSpPr txBox="1">
            <a:spLocks noChangeArrowheads="1"/>
          </p:cNvSpPr>
          <p:nvPr/>
        </p:nvSpPr>
        <p:spPr bwMode="auto">
          <a:xfrm>
            <a:off x="5562600" y="3276600"/>
            <a:ext cx="1584325" cy="396875"/>
          </a:xfrm>
          <a:prstGeom prst="rect">
            <a:avLst/>
          </a:prstGeom>
          <a:noFill/>
          <a:ln w="12700">
            <a:noFill/>
            <a:miter lim="800000"/>
            <a:headEnd type="none" w="sm" len="sm"/>
            <a:tailEnd type="none" w="sm" len="sm"/>
          </a:ln>
        </p:spPr>
        <p:txBody>
          <a:bodyPr>
            <a:prstTxWarp prst="textNoShape">
              <a:avLst/>
            </a:prstTxWarp>
            <a:spAutoFit/>
          </a:bodyPr>
          <a:lstStyle/>
          <a:p>
            <a:r>
              <a:rPr lang="en-US">
                <a:solidFill>
                  <a:srgbClr val="FFCC99"/>
                </a:solidFill>
                <a:latin typeface="Arial" pitchFamily="4" charset="0"/>
              </a:rPr>
              <a:t>Retrieved</a:t>
            </a:r>
            <a:endParaRPr lang="en-US" sz="2400">
              <a:solidFill>
                <a:srgbClr val="FFCC99"/>
              </a:solidFill>
              <a:latin typeface="Arial" pitchFamily="4" charset="0"/>
            </a:endParaRPr>
          </a:p>
        </p:txBody>
      </p:sp>
      <p:sp>
        <p:nvSpPr>
          <p:cNvPr id="61446" name="Rectangle 7"/>
          <p:cNvSpPr>
            <a:spLocks noChangeArrowheads="1"/>
          </p:cNvSpPr>
          <p:nvPr/>
        </p:nvSpPr>
        <p:spPr bwMode="auto">
          <a:xfrm>
            <a:off x="838200" y="2590800"/>
            <a:ext cx="6858000" cy="38100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1447" name="Text Box 8"/>
          <p:cNvSpPr txBox="1">
            <a:spLocks noChangeArrowheads="1"/>
          </p:cNvSpPr>
          <p:nvPr/>
        </p:nvSpPr>
        <p:spPr bwMode="auto">
          <a:xfrm>
            <a:off x="914400" y="2667000"/>
            <a:ext cx="1208088" cy="457200"/>
          </a:xfrm>
          <a:prstGeom prst="rect">
            <a:avLst/>
          </a:prstGeom>
          <a:noFill/>
          <a:ln w="12700">
            <a:noFill/>
            <a:miter lim="800000"/>
            <a:headEnd/>
            <a:tailEnd/>
          </a:ln>
        </p:spPr>
        <p:txBody>
          <a:bodyPr wrap="none">
            <a:prstTxWarp prst="textNoShape">
              <a:avLst/>
            </a:prstTxWarp>
            <a:spAutoFit/>
          </a:bodyPr>
          <a:lstStyle/>
          <a:p>
            <a:r>
              <a:rPr lang="en-US" sz="2400"/>
              <a:t>All docs</a:t>
            </a:r>
          </a:p>
        </p:txBody>
      </p:sp>
      <p:sp>
        <p:nvSpPr>
          <p:cNvPr id="9" name="TextBox 8"/>
          <p:cNvSpPr txBox="1"/>
          <p:nvPr/>
        </p:nvSpPr>
        <p:spPr>
          <a:xfrm>
            <a:off x="2889818" y="1657290"/>
            <a:ext cx="2358739" cy="523220"/>
          </a:xfrm>
          <a:prstGeom prst="rect">
            <a:avLst/>
          </a:prstGeom>
          <a:noFill/>
        </p:spPr>
        <p:txBody>
          <a:bodyPr wrap="none" rtlCol="0">
            <a:spAutoFit/>
          </a:bodyPr>
          <a:lstStyle/>
          <a:p>
            <a:r>
              <a:rPr lang="en-US" sz="2800" dirty="0">
                <a:solidFill>
                  <a:srgbClr val="FF0000"/>
                </a:solidFill>
              </a:rPr>
              <a:t>Use set models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F4A2-A4A0-344D-BF27-9A90EC7354F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5992CCF-002C-054D-91A2-1627CB1BB4C5}"/>
              </a:ext>
            </a:extLst>
          </p:cNvPr>
          <p:cNvPicPr>
            <a:picLocks noGrp="1" noChangeAspect="1"/>
          </p:cNvPicPr>
          <p:nvPr>
            <p:ph idx="1"/>
          </p:nvPr>
        </p:nvPicPr>
        <p:blipFill>
          <a:blip r:embed="rId2"/>
          <a:stretch>
            <a:fillRect/>
          </a:stretch>
        </p:blipFill>
        <p:spPr>
          <a:xfrm>
            <a:off x="304800" y="202207"/>
            <a:ext cx="8734161" cy="6122393"/>
          </a:xfrm>
        </p:spPr>
      </p:pic>
    </p:spTree>
    <p:extLst>
      <p:ext uri="{BB962C8B-B14F-4D97-AF65-F5344CB8AC3E}">
        <p14:creationId xmlns:p14="http://schemas.microsoft.com/office/powerpoint/2010/main" val="3934914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ChangeArrowheads="1"/>
          </p:cNvSpPr>
          <p:nvPr/>
        </p:nvSpPr>
        <p:spPr bwMode="auto">
          <a:xfrm>
            <a:off x="368300" y="1219200"/>
            <a:ext cx="3810000" cy="1295400"/>
          </a:xfrm>
          <a:prstGeom prst="rect">
            <a:avLst/>
          </a:prstGeom>
          <a:solidFill>
            <a:srgbClr val="FFCC99"/>
          </a:solidFill>
          <a:ln w="12700">
            <a:solidFill>
              <a:schemeClr val="tx1"/>
            </a:solidFill>
            <a:miter lim="800000"/>
            <a:headEnd/>
            <a:tailEnd/>
          </a:ln>
        </p:spPr>
        <p:txBody>
          <a:bodyPr wrap="none" anchor="ctr">
            <a:prstTxWarp prst="textNoShape">
              <a:avLst/>
            </a:prstTxWarp>
          </a:bodyPr>
          <a:lstStyle/>
          <a:p>
            <a:endParaRPr lang="en-US"/>
          </a:p>
        </p:txBody>
      </p:sp>
      <p:sp>
        <p:nvSpPr>
          <p:cNvPr id="63490" name="Rectangle 3"/>
          <p:cNvSpPr>
            <a:spLocks noGrp="1" noChangeArrowheads="1"/>
          </p:cNvSpPr>
          <p:nvPr>
            <p:ph type="title"/>
          </p:nvPr>
        </p:nvSpPr>
        <p:spPr>
          <a:xfrm>
            <a:off x="685800" y="0"/>
            <a:ext cx="7772400" cy="1143000"/>
          </a:xfrm>
        </p:spPr>
        <p:txBody>
          <a:bodyPr/>
          <a:lstStyle/>
          <a:p>
            <a:r>
              <a:rPr lang="en-US" sz="4000">
                <a:ea typeface="ＭＳ Ｐゴシック" pitchFamily="4" charset="-128"/>
                <a:cs typeface="ＭＳ Ｐゴシック" pitchFamily="4" charset="-128"/>
              </a:rPr>
              <a:t>Precision vs. Recall</a:t>
            </a:r>
            <a:endParaRPr lang="en-US">
              <a:ea typeface="ＭＳ Ｐゴシック" pitchFamily="4" charset="-128"/>
              <a:cs typeface="ＭＳ Ｐゴシック" pitchFamily="4" charset="-128"/>
            </a:endParaRPr>
          </a:p>
        </p:txBody>
      </p:sp>
      <p:sp>
        <p:nvSpPr>
          <p:cNvPr id="63491" name="Oval 4"/>
          <p:cNvSpPr>
            <a:spLocks noChangeArrowheads="1"/>
          </p:cNvSpPr>
          <p:nvPr/>
        </p:nvSpPr>
        <p:spPr bwMode="auto">
          <a:xfrm>
            <a:off x="2133600" y="2819400"/>
            <a:ext cx="4876800" cy="1828800"/>
          </a:xfrm>
          <a:prstGeom prst="ellipse">
            <a:avLst/>
          </a:prstGeom>
          <a:noFill/>
          <a:ln w="38100">
            <a:solidFill>
              <a:srgbClr val="FFCC99"/>
            </a:solidFill>
            <a:round/>
            <a:headEnd type="none" w="sm" len="sm"/>
            <a:tailEnd type="none" w="sm" len="sm"/>
          </a:ln>
        </p:spPr>
        <p:txBody>
          <a:bodyPr wrap="none" anchor="ctr">
            <a:prstTxWarp prst="textNoShape">
              <a:avLst/>
            </a:prstTxWarp>
          </a:bodyPr>
          <a:lstStyle/>
          <a:p>
            <a:endParaRPr lang="en-US"/>
          </a:p>
        </p:txBody>
      </p:sp>
      <p:sp>
        <p:nvSpPr>
          <p:cNvPr id="63492" name="Oval 5"/>
          <p:cNvSpPr>
            <a:spLocks noChangeArrowheads="1"/>
          </p:cNvSpPr>
          <p:nvPr/>
        </p:nvSpPr>
        <p:spPr bwMode="auto">
          <a:xfrm rot="-1673343">
            <a:off x="1371600" y="3733800"/>
            <a:ext cx="4495800" cy="1828800"/>
          </a:xfrm>
          <a:prstGeom prst="ellipse">
            <a:avLst/>
          </a:prstGeom>
          <a:noFill/>
          <a:ln w="38100">
            <a:solidFill>
              <a:schemeClr val="hlink"/>
            </a:solidFill>
            <a:round/>
            <a:headEnd type="none" w="sm" len="sm"/>
            <a:tailEnd type="none" w="sm" len="sm"/>
          </a:ln>
        </p:spPr>
        <p:txBody>
          <a:bodyPr wrap="none" anchor="ctr">
            <a:prstTxWarp prst="textNoShape">
              <a:avLst/>
            </a:prstTxWarp>
          </a:bodyPr>
          <a:lstStyle/>
          <a:p>
            <a:pPr algn="ctr"/>
            <a:endParaRPr lang="en-US" sz="2400">
              <a:latin typeface="Arial" pitchFamily="4" charset="0"/>
            </a:endParaRPr>
          </a:p>
        </p:txBody>
      </p:sp>
      <p:sp>
        <p:nvSpPr>
          <p:cNvPr id="63493" name="Text Box 6"/>
          <p:cNvSpPr txBox="1">
            <a:spLocks noChangeArrowheads="1"/>
          </p:cNvSpPr>
          <p:nvPr/>
        </p:nvSpPr>
        <p:spPr bwMode="auto">
          <a:xfrm>
            <a:off x="2133600" y="5334000"/>
            <a:ext cx="1185863" cy="396875"/>
          </a:xfrm>
          <a:prstGeom prst="rect">
            <a:avLst/>
          </a:prstGeom>
          <a:noFill/>
          <a:ln w="12700">
            <a:noFill/>
            <a:miter lim="800000"/>
            <a:headEnd type="none" w="sm" len="sm"/>
            <a:tailEnd type="none" w="sm" len="sm"/>
          </a:ln>
        </p:spPr>
        <p:txBody>
          <a:bodyPr wrap="none">
            <a:prstTxWarp prst="textNoShape">
              <a:avLst/>
            </a:prstTxWarp>
            <a:spAutoFit/>
          </a:bodyPr>
          <a:lstStyle/>
          <a:p>
            <a:r>
              <a:rPr lang="en-US">
                <a:solidFill>
                  <a:schemeClr val="hlink"/>
                </a:solidFill>
                <a:latin typeface="Arial" pitchFamily="4" charset="0"/>
              </a:rPr>
              <a:t>Relevant</a:t>
            </a:r>
            <a:endParaRPr lang="en-US" sz="2400">
              <a:latin typeface="Arial" pitchFamily="4" charset="0"/>
            </a:endParaRPr>
          </a:p>
        </p:txBody>
      </p:sp>
      <p:sp>
        <p:nvSpPr>
          <p:cNvPr id="63494" name="Text Box 7"/>
          <p:cNvSpPr txBox="1">
            <a:spLocks noChangeArrowheads="1"/>
          </p:cNvSpPr>
          <p:nvPr/>
        </p:nvSpPr>
        <p:spPr bwMode="auto">
          <a:xfrm>
            <a:off x="5562600" y="3276600"/>
            <a:ext cx="1584325" cy="396875"/>
          </a:xfrm>
          <a:prstGeom prst="rect">
            <a:avLst/>
          </a:prstGeom>
          <a:noFill/>
          <a:ln w="12700">
            <a:noFill/>
            <a:miter lim="800000"/>
            <a:headEnd type="none" w="sm" len="sm"/>
            <a:tailEnd type="none" w="sm" len="sm"/>
          </a:ln>
        </p:spPr>
        <p:txBody>
          <a:bodyPr>
            <a:prstTxWarp prst="textNoShape">
              <a:avLst/>
            </a:prstTxWarp>
            <a:spAutoFit/>
          </a:bodyPr>
          <a:lstStyle/>
          <a:p>
            <a:r>
              <a:rPr lang="en-US">
                <a:solidFill>
                  <a:srgbClr val="FFCC99"/>
                </a:solidFill>
                <a:latin typeface="Arial" pitchFamily="4" charset="0"/>
              </a:rPr>
              <a:t>Retrieved</a:t>
            </a:r>
            <a:endParaRPr lang="en-US" sz="2400">
              <a:solidFill>
                <a:srgbClr val="FFCC99"/>
              </a:solidFill>
              <a:latin typeface="Arial" pitchFamily="4" charset="0"/>
            </a:endParaRPr>
          </a:p>
        </p:txBody>
      </p:sp>
      <p:sp>
        <p:nvSpPr>
          <p:cNvPr id="63495" name="Rectangle 8"/>
          <p:cNvSpPr>
            <a:spLocks noChangeArrowheads="1"/>
          </p:cNvSpPr>
          <p:nvPr/>
        </p:nvSpPr>
        <p:spPr bwMode="auto">
          <a:xfrm>
            <a:off x="5105400" y="1219200"/>
            <a:ext cx="3733800" cy="1295400"/>
          </a:xfrm>
          <a:prstGeom prst="rect">
            <a:avLst/>
          </a:prstGeom>
          <a:solidFill>
            <a:srgbClr val="FFCC99"/>
          </a:solidFill>
          <a:ln w="12700">
            <a:solidFill>
              <a:schemeClr val="tx1"/>
            </a:solidFill>
            <a:miter lim="800000"/>
            <a:headEnd/>
            <a:tailEnd/>
          </a:ln>
        </p:spPr>
        <p:txBody>
          <a:bodyPr wrap="none" anchor="ctr">
            <a:prstTxWarp prst="textNoShape">
              <a:avLst/>
            </a:prstTxWarp>
          </a:bodyPr>
          <a:lstStyle/>
          <a:p>
            <a:endParaRPr lang="en-US"/>
          </a:p>
        </p:txBody>
      </p:sp>
      <p:graphicFrame>
        <p:nvGraphicFramePr>
          <p:cNvPr id="63496" name="Object 2"/>
          <p:cNvGraphicFramePr>
            <a:graphicFrameLocks noChangeAspect="1"/>
          </p:cNvGraphicFramePr>
          <p:nvPr/>
        </p:nvGraphicFramePr>
        <p:xfrm>
          <a:off x="5194300" y="1371600"/>
          <a:ext cx="3556000" cy="863600"/>
        </p:xfrm>
        <a:graphic>
          <a:graphicData uri="http://schemas.openxmlformats.org/presentationml/2006/ole">
            <mc:AlternateContent xmlns:mc="http://schemas.openxmlformats.org/markup-compatibility/2006">
              <mc:Choice xmlns:v="urn:schemas-microsoft-com:vml" Requires="v">
                <p:oleObj spid="_x0000_s53334" name="Equation" r:id="rId4" imgW="1727200" imgH="419100" progId="Equation.3">
                  <p:embed/>
                </p:oleObj>
              </mc:Choice>
              <mc:Fallback>
                <p:oleObj name="Equation" r:id="rId4" imgW="1727200" imgH="4191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300" y="1371600"/>
                        <a:ext cx="3556000" cy="863600"/>
                      </a:xfrm>
                      <a:prstGeom prst="rect">
                        <a:avLst/>
                      </a:prstGeom>
                      <a:noFill/>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3497" name="Object 3"/>
          <p:cNvGraphicFramePr>
            <a:graphicFrameLocks noChangeAspect="1"/>
          </p:cNvGraphicFramePr>
          <p:nvPr/>
        </p:nvGraphicFramePr>
        <p:xfrm>
          <a:off x="463550" y="1447800"/>
          <a:ext cx="3478213" cy="863600"/>
        </p:xfrm>
        <a:graphic>
          <a:graphicData uri="http://schemas.openxmlformats.org/presentationml/2006/ole">
            <mc:AlternateContent xmlns:mc="http://schemas.openxmlformats.org/markup-compatibility/2006">
              <mc:Choice xmlns:v="urn:schemas-microsoft-com:vml" Requires="v">
                <p:oleObj spid="_x0000_s53335" name="Equation" r:id="rId6" imgW="1676400" imgH="419100" progId="Equation.3">
                  <p:embed/>
                </p:oleObj>
              </mc:Choice>
              <mc:Fallback>
                <p:oleObj name="Equation" r:id="rId6" imgW="1676400" imgH="4191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550" y="1447800"/>
                        <a:ext cx="3478213" cy="8636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3498" name="Rectangle 11"/>
          <p:cNvSpPr>
            <a:spLocks noChangeArrowheads="1"/>
          </p:cNvSpPr>
          <p:nvPr/>
        </p:nvSpPr>
        <p:spPr bwMode="auto">
          <a:xfrm>
            <a:off x="838200" y="2590800"/>
            <a:ext cx="6858000" cy="38100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3499" name="Text Box 12"/>
          <p:cNvSpPr txBox="1">
            <a:spLocks noChangeArrowheads="1"/>
          </p:cNvSpPr>
          <p:nvPr/>
        </p:nvSpPr>
        <p:spPr bwMode="auto">
          <a:xfrm>
            <a:off x="914400" y="2743200"/>
            <a:ext cx="1208088" cy="457200"/>
          </a:xfrm>
          <a:prstGeom prst="rect">
            <a:avLst/>
          </a:prstGeom>
          <a:noFill/>
          <a:ln w="12700">
            <a:noFill/>
            <a:miter lim="800000"/>
            <a:headEnd/>
            <a:tailEnd/>
          </a:ln>
        </p:spPr>
        <p:txBody>
          <a:bodyPr wrap="none">
            <a:prstTxWarp prst="textNoShape">
              <a:avLst/>
            </a:prstTxWarp>
            <a:spAutoFit/>
          </a:bodyPr>
          <a:lstStyle/>
          <a:p>
            <a:r>
              <a:rPr lang="en-US" sz="2400"/>
              <a:t>All docs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sz="4000">
                <a:ea typeface="ＭＳ Ｐゴシック" pitchFamily="4" charset="-128"/>
                <a:cs typeface="ＭＳ Ｐゴシック" pitchFamily="4" charset="-128"/>
              </a:rPr>
              <a:t>Retrieved vs. Relevant Documents</a:t>
            </a:r>
            <a:endParaRPr lang="en-US">
              <a:ea typeface="ＭＳ Ｐゴシック" pitchFamily="4" charset="-128"/>
              <a:cs typeface="ＭＳ Ｐゴシック" pitchFamily="4" charset="-128"/>
            </a:endParaRPr>
          </a:p>
        </p:txBody>
      </p:sp>
      <p:sp>
        <p:nvSpPr>
          <p:cNvPr id="65538" name="Oval 3"/>
          <p:cNvSpPr>
            <a:spLocks noChangeArrowheads="1"/>
          </p:cNvSpPr>
          <p:nvPr/>
        </p:nvSpPr>
        <p:spPr bwMode="auto">
          <a:xfrm rot="-1673343">
            <a:off x="1371600" y="3733800"/>
            <a:ext cx="4495800" cy="1828800"/>
          </a:xfrm>
          <a:prstGeom prst="ellipse">
            <a:avLst/>
          </a:prstGeom>
          <a:noFill/>
          <a:ln w="38100">
            <a:solidFill>
              <a:srgbClr val="FF3300"/>
            </a:solidFill>
            <a:round/>
            <a:headEnd type="none" w="sm" len="sm"/>
            <a:tailEnd type="none" w="sm" len="sm"/>
          </a:ln>
        </p:spPr>
        <p:txBody>
          <a:bodyPr wrap="none" anchor="ctr">
            <a:prstTxWarp prst="textNoShape">
              <a:avLst/>
            </a:prstTxWarp>
          </a:bodyPr>
          <a:lstStyle/>
          <a:p>
            <a:pPr algn="ctr"/>
            <a:endParaRPr lang="en-US" sz="2400">
              <a:latin typeface="Arial" pitchFamily="4" charset="0"/>
            </a:endParaRPr>
          </a:p>
        </p:txBody>
      </p:sp>
      <p:sp>
        <p:nvSpPr>
          <p:cNvPr id="65539" name="Text Box 4"/>
          <p:cNvSpPr txBox="1">
            <a:spLocks noChangeArrowheads="1"/>
          </p:cNvSpPr>
          <p:nvPr/>
        </p:nvSpPr>
        <p:spPr bwMode="auto">
          <a:xfrm>
            <a:off x="2133600" y="5334000"/>
            <a:ext cx="1185863" cy="396875"/>
          </a:xfrm>
          <a:prstGeom prst="rect">
            <a:avLst/>
          </a:prstGeom>
          <a:noFill/>
          <a:ln w="12700">
            <a:noFill/>
            <a:miter lim="800000"/>
            <a:headEnd type="none" w="sm" len="sm"/>
            <a:tailEnd type="none" w="sm" len="sm"/>
          </a:ln>
        </p:spPr>
        <p:txBody>
          <a:bodyPr wrap="none">
            <a:prstTxWarp prst="textNoShape">
              <a:avLst/>
            </a:prstTxWarp>
            <a:spAutoFit/>
          </a:bodyPr>
          <a:lstStyle/>
          <a:p>
            <a:r>
              <a:rPr lang="en-US">
                <a:solidFill>
                  <a:srgbClr val="FF3300"/>
                </a:solidFill>
                <a:latin typeface="Arial" pitchFamily="4" charset="0"/>
              </a:rPr>
              <a:t>Relevant</a:t>
            </a:r>
            <a:endParaRPr lang="en-US" sz="2400">
              <a:solidFill>
                <a:srgbClr val="FF3300"/>
              </a:solidFill>
              <a:latin typeface="Arial" pitchFamily="4" charset="0"/>
            </a:endParaRPr>
          </a:p>
        </p:txBody>
      </p:sp>
      <p:sp>
        <p:nvSpPr>
          <p:cNvPr id="65540" name="Oval 5"/>
          <p:cNvSpPr>
            <a:spLocks noChangeArrowheads="1"/>
          </p:cNvSpPr>
          <p:nvPr/>
        </p:nvSpPr>
        <p:spPr bwMode="auto">
          <a:xfrm>
            <a:off x="5029200" y="3733800"/>
            <a:ext cx="304800" cy="304800"/>
          </a:xfrm>
          <a:prstGeom prst="ellipse">
            <a:avLst/>
          </a:prstGeom>
          <a:solidFill>
            <a:srgbClr val="FFCC99"/>
          </a:solidFill>
          <a:ln w="12700">
            <a:solidFill>
              <a:schemeClr val="tx1"/>
            </a:solidFill>
            <a:round/>
            <a:headEnd/>
            <a:tailEnd/>
          </a:ln>
        </p:spPr>
        <p:txBody>
          <a:bodyPr wrap="none" anchor="ctr">
            <a:prstTxWarp prst="textNoShape">
              <a:avLst/>
            </a:prstTxWarp>
          </a:bodyPr>
          <a:lstStyle/>
          <a:p>
            <a:pPr algn="ctr"/>
            <a:endParaRPr lang="en-US" sz="2400">
              <a:solidFill>
                <a:srgbClr val="FFCC99"/>
              </a:solidFill>
            </a:endParaRPr>
          </a:p>
        </p:txBody>
      </p:sp>
      <p:sp>
        <p:nvSpPr>
          <p:cNvPr id="65541" name="Text Box 6"/>
          <p:cNvSpPr txBox="1">
            <a:spLocks noChangeArrowheads="1"/>
          </p:cNvSpPr>
          <p:nvPr/>
        </p:nvSpPr>
        <p:spPr bwMode="auto">
          <a:xfrm>
            <a:off x="838200" y="1828800"/>
            <a:ext cx="4584700" cy="457200"/>
          </a:xfrm>
          <a:prstGeom prst="rect">
            <a:avLst/>
          </a:prstGeom>
          <a:noFill/>
          <a:ln w="12700">
            <a:noFill/>
            <a:miter lim="800000"/>
            <a:headEnd/>
            <a:tailEnd/>
          </a:ln>
        </p:spPr>
        <p:txBody>
          <a:bodyPr wrap="none">
            <a:prstTxWarp prst="textNoShape">
              <a:avLst/>
            </a:prstTxWarp>
            <a:spAutoFit/>
          </a:bodyPr>
          <a:lstStyle/>
          <a:p>
            <a:r>
              <a:rPr lang="en-US" sz="2400"/>
              <a:t>Very high precision, very low recall</a:t>
            </a:r>
          </a:p>
        </p:txBody>
      </p:sp>
      <p:sp>
        <p:nvSpPr>
          <p:cNvPr id="65542" name="Rectangle 7"/>
          <p:cNvSpPr>
            <a:spLocks noChangeArrowheads="1"/>
          </p:cNvSpPr>
          <p:nvPr/>
        </p:nvSpPr>
        <p:spPr bwMode="auto">
          <a:xfrm>
            <a:off x="838200" y="2590800"/>
            <a:ext cx="6858000" cy="38100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5543" name="Text Box 8"/>
          <p:cNvSpPr txBox="1">
            <a:spLocks noChangeArrowheads="1"/>
          </p:cNvSpPr>
          <p:nvPr/>
        </p:nvSpPr>
        <p:spPr bwMode="auto">
          <a:xfrm>
            <a:off x="5943600" y="2971800"/>
            <a:ext cx="1266825" cy="457200"/>
          </a:xfrm>
          <a:prstGeom prst="rect">
            <a:avLst/>
          </a:prstGeom>
          <a:noFill/>
          <a:ln w="9525">
            <a:noFill/>
            <a:miter lim="800000"/>
            <a:headEnd/>
            <a:tailEnd/>
          </a:ln>
        </p:spPr>
        <p:txBody>
          <a:bodyPr wrap="none">
            <a:prstTxWarp prst="textNoShape">
              <a:avLst/>
            </a:prstTxWarp>
            <a:spAutoFit/>
          </a:bodyPr>
          <a:lstStyle/>
          <a:p>
            <a:r>
              <a:rPr lang="en-US" sz="2400">
                <a:solidFill>
                  <a:srgbClr val="FF9900"/>
                </a:solidFill>
              </a:rPr>
              <a:t>retrieved</a:t>
            </a:r>
          </a:p>
        </p:txBody>
      </p:sp>
      <p:sp>
        <p:nvSpPr>
          <p:cNvPr id="65544" name="Line 9"/>
          <p:cNvSpPr>
            <a:spLocks noChangeShapeType="1"/>
          </p:cNvSpPr>
          <p:nvPr/>
        </p:nvSpPr>
        <p:spPr bwMode="auto">
          <a:xfrm flipH="1">
            <a:off x="5334000" y="3276600"/>
            <a:ext cx="6096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sz="4000">
                <a:ea typeface="ＭＳ Ｐゴシック" pitchFamily="4" charset="-128"/>
                <a:cs typeface="ＭＳ Ｐゴシック" pitchFamily="4" charset="-128"/>
              </a:rPr>
              <a:t>Retrieved vs. Relevant Documents</a:t>
            </a:r>
            <a:endParaRPr lang="en-US">
              <a:ea typeface="ＭＳ Ｐゴシック" pitchFamily="4" charset="-128"/>
              <a:cs typeface="ＭＳ Ｐゴシック" pitchFamily="4" charset="-128"/>
            </a:endParaRPr>
          </a:p>
        </p:txBody>
      </p:sp>
      <p:sp>
        <p:nvSpPr>
          <p:cNvPr id="67586" name="Text Box 3"/>
          <p:cNvSpPr txBox="1">
            <a:spLocks noChangeArrowheads="1"/>
          </p:cNvSpPr>
          <p:nvPr/>
        </p:nvSpPr>
        <p:spPr bwMode="auto">
          <a:xfrm>
            <a:off x="2133600" y="5334000"/>
            <a:ext cx="1185863" cy="396875"/>
          </a:xfrm>
          <a:prstGeom prst="rect">
            <a:avLst/>
          </a:prstGeom>
          <a:noFill/>
          <a:ln w="12700">
            <a:noFill/>
            <a:miter lim="800000"/>
            <a:headEnd type="none" w="sm" len="sm"/>
            <a:tailEnd type="none" w="sm" len="sm"/>
          </a:ln>
        </p:spPr>
        <p:txBody>
          <a:bodyPr wrap="none">
            <a:prstTxWarp prst="textNoShape">
              <a:avLst/>
            </a:prstTxWarp>
            <a:spAutoFit/>
          </a:bodyPr>
          <a:lstStyle/>
          <a:p>
            <a:r>
              <a:rPr lang="en-US">
                <a:solidFill>
                  <a:srgbClr val="FF3300"/>
                </a:solidFill>
                <a:latin typeface="Arial" pitchFamily="4" charset="0"/>
              </a:rPr>
              <a:t>Relevant</a:t>
            </a:r>
            <a:endParaRPr lang="en-US" sz="2400">
              <a:solidFill>
                <a:srgbClr val="FF3300"/>
              </a:solidFill>
              <a:latin typeface="Arial" pitchFamily="4" charset="0"/>
            </a:endParaRPr>
          </a:p>
        </p:txBody>
      </p:sp>
      <p:sp>
        <p:nvSpPr>
          <p:cNvPr id="67587" name="Oval 4"/>
          <p:cNvSpPr>
            <a:spLocks noChangeArrowheads="1"/>
          </p:cNvSpPr>
          <p:nvPr/>
        </p:nvSpPr>
        <p:spPr bwMode="auto">
          <a:xfrm flipV="1">
            <a:off x="1219200" y="2895600"/>
            <a:ext cx="6096000" cy="2438400"/>
          </a:xfrm>
          <a:prstGeom prst="ellipse">
            <a:avLst/>
          </a:prstGeom>
          <a:solidFill>
            <a:srgbClr val="FFCC99"/>
          </a:solidFill>
          <a:ln w="12700">
            <a:solidFill>
              <a:schemeClr val="tx1"/>
            </a:solidFill>
            <a:round/>
            <a:headEnd/>
            <a:tailEnd/>
          </a:ln>
        </p:spPr>
        <p:txBody>
          <a:bodyPr wrap="none" anchor="ctr">
            <a:prstTxWarp prst="textNoShape">
              <a:avLst/>
            </a:prstTxWarp>
          </a:bodyPr>
          <a:lstStyle/>
          <a:p>
            <a:endParaRPr lang="en-US"/>
          </a:p>
        </p:txBody>
      </p:sp>
      <p:sp>
        <p:nvSpPr>
          <p:cNvPr id="67588" name="Text Box 5"/>
          <p:cNvSpPr txBox="1">
            <a:spLocks noChangeArrowheads="1"/>
          </p:cNvSpPr>
          <p:nvPr/>
        </p:nvSpPr>
        <p:spPr bwMode="auto">
          <a:xfrm>
            <a:off x="838200" y="1828800"/>
            <a:ext cx="3814763" cy="457200"/>
          </a:xfrm>
          <a:prstGeom prst="rect">
            <a:avLst/>
          </a:prstGeom>
          <a:noFill/>
          <a:ln w="12700">
            <a:noFill/>
            <a:miter lim="800000"/>
            <a:headEnd/>
            <a:tailEnd/>
          </a:ln>
        </p:spPr>
        <p:txBody>
          <a:bodyPr wrap="none">
            <a:prstTxWarp prst="textNoShape">
              <a:avLst/>
            </a:prstTxWarp>
            <a:spAutoFit/>
          </a:bodyPr>
          <a:lstStyle/>
          <a:p>
            <a:r>
              <a:rPr lang="en-US" sz="2400"/>
              <a:t>High recall, but low precision</a:t>
            </a:r>
          </a:p>
        </p:txBody>
      </p:sp>
      <p:sp>
        <p:nvSpPr>
          <p:cNvPr id="67589" name="Rectangle 6"/>
          <p:cNvSpPr>
            <a:spLocks noChangeArrowheads="1"/>
          </p:cNvSpPr>
          <p:nvPr/>
        </p:nvSpPr>
        <p:spPr bwMode="auto">
          <a:xfrm>
            <a:off x="838200" y="2590800"/>
            <a:ext cx="6858000" cy="38100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7590" name="Oval 7"/>
          <p:cNvSpPr>
            <a:spLocks noChangeArrowheads="1"/>
          </p:cNvSpPr>
          <p:nvPr/>
        </p:nvSpPr>
        <p:spPr bwMode="auto">
          <a:xfrm rot="-1673343">
            <a:off x="1371600" y="3733800"/>
            <a:ext cx="4495800" cy="1828800"/>
          </a:xfrm>
          <a:prstGeom prst="ellipse">
            <a:avLst/>
          </a:prstGeom>
          <a:noFill/>
          <a:ln w="38100">
            <a:solidFill>
              <a:srgbClr val="FF3300"/>
            </a:solidFill>
            <a:round/>
            <a:headEnd type="none" w="sm" len="sm"/>
            <a:tailEnd type="none" w="sm" len="sm"/>
          </a:ln>
        </p:spPr>
        <p:txBody>
          <a:bodyPr wrap="none" anchor="ctr">
            <a:prstTxWarp prst="textNoShape">
              <a:avLst/>
            </a:prstTxWarp>
          </a:bodyPr>
          <a:lstStyle/>
          <a:p>
            <a:pPr algn="ctr"/>
            <a:endParaRPr lang="en-US" sz="2400">
              <a:latin typeface="Arial" pitchFamily="4" charset="0"/>
            </a:endParaRPr>
          </a:p>
        </p:txBody>
      </p:sp>
      <p:sp>
        <p:nvSpPr>
          <p:cNvPr id="67591" name="Text Box 8"/>
          <p:cNvSpPr txBox="1">
            <a:spLocks noChangeArrowheads="1"/>
          </p:cNvSpPr>
          <p:nvPr/>
        </p:nvSpPr>
        <p:spPr bwMode="auto">
          <a:xfrm>
            <a:off x="5867400" y="5257800"/>
            <a:ext cx="1266825" cy="457200"/>
          </a:xfrm>
          <a:prstGeom prst="rect">
            <a:avLst/>
          </a:prstGeom>
          <a:noFill/>
          <a:ln w="9525">
            <a:noFill/>
            <a:miter lim="800000"/>
            <a:headEnd/>
            <a:tailEnd/>
          </a:ln>
        </p:spPr>
        <p:txBody>
          <a:bodyPr wrap="none">
            <a:prstTxWarp prst="textNoShape">
              <a:avLst/>
            </a:prstTxWarp>
            <a:spAutoFit/>
          </a:bodyPr>
          <a:lstStyle/>
          <a:p>
            <a:r>
              <a:rPr lang="en-US" sz="2400">
                <a:solidFill>
                  <a:srgbClr val="FF9900"/>
                </a:solidFill>
              </a:rPr>
              <a:t>retrieved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r>
              <a:rPr lang="en-US" sz="4000">
                <a:ea typeface="ＭＳ Ｐゴシック" pitchFamily="4" charset="-128"/>
                <a:cs typeface="ＭＳ Ｐゴシック" pitchFamily="4" charset="-128"/>
              </a:rPr>
              <a:t>Retrieved vs. Relevant Documents</a:t>
            </a:r>
            <a:endParaRPr lang="en-US">
              <a:ea typeface="ＭＳ Ｐゴシック" pitchFamily="4" charset="-128"/>
              <a:cs typeface="ＭＳ Ｐゴシック" pitchFamily="4" charset="-128"/>
            </a:endParaRPr>
          </a:p>
        </p:txBody>
      </p:sp>
      <p:sp>
        <p:nvSpPr>
          <p:cNvPr id="69634" name="Oval 3"/>
          <p:cNvSpPr>
            <a:spLocks noChangeArrowheads="1"/>
          </p:cNvSpPr>
          <p:nvPr/>
        </p:nvSpPr>
        <p:spPr bwMode="auto">
          <a:xfrm rot="-1673343">
            <a:off x="1371600" y="3733800"/>
            <a:ext cx="4495800" cy="1828800"/>
          </a:xfrm>
          <a:prstGeom prst="ellipse">
            <a:avLst/>
          </a:prstGeom>
          <a:noFill/>
          <a:ln w="38100">
            <a:solidFill>
              <a:srgbClr val="FF3300"/>
            </a:solidFill>
            <a:round/>
            <a:headEnd type="none" w="sm" len="sm"/>
            <a:tailEnd type="none" w="sm" len="sm"/>
          </a:ln>
        </p:spPr>
        <p:txBody>
          <a:bodyPr wrap="none" anchor="ctr">
            <a:prstTxWarp prst="textNoShape">
              <a:avLst/>
            </a:prstTxWarp>
          </a:bodyPr>
          <a:lstStyle/>
          <a:p>
            <a:pPr algn="ctr"/>
            <a:endParaRPr lang="en-US" sz="2400">
              <a:latin typeface="Arial" pitchFamily="4" charset="0"/>
            </a:endParaRPr>
          </a:p>
        </p:txBody>
      </p:sp>
      <p:sp>
        <p:nvSpPr>
          <p:cNvPr id="69635" name="Text Box 4"/>
          <p:cNvSpPr txBox="1">
            <a:spLocks noChangeArrowheads="1"/>
          </p:cNvSpPr>
          <p:nvPr/>
        </p:nvSpPr>
        <p:spPr bwMode="auto">
          <a:xfrm>
            <a:off x="2133600" y="5334000"/>
            <a:ext cx="1185863" cy="396875"/>
          </a:xfrm>
          <a:prstGeom prst="rect">
            <a:avLst/>
          </a:prstGeom>
          <a:noFill/>
          <a:ln w="12700">
            <a:noFill/>
            <a:miter lim="800000"/>
            <a:headEnd type="none" w="sm" len="sm"/>
            <a:tailEnd type="none" w="sm" len="sm"/>
          </a:ln>
        </p:spPr>
        <p:txBody>
          <a:bodyPr wrap="none">
            <a:prstTxWarp prst="textNoShape">
              <a:avLst/>
            </a:prstTxWarp>
            <a:spAutoFit/>
          </a:bodyPr>
          <a:lstStyle/>
          <a:p>
            <a:r>
              <a:rPr lang="en-US">
                <a:solidFill>
                  <a:srgbClr val="FF3300"/>
                </a:solidFill>
                <a:latin typeface="Arial" pitchFamily="4" charset="0"/>
              </a:rPr>
              <a:t>Relevant</a:t>
            </a:r>
            <a:endParaRPr lang="en-US" sz="2400">
              <a:solidFill>
                <a:srgbClr val="FF3300"/>
              </a:solidFill>
              <a:latin typeface="Arial" pitchFamily="4" charset="0"/>
            </a:endParaRPr>
          </a:p>
        </p:txBody>
      </p:sp>
      <p:sp>
        <p:nvSpPr>
          <p:cNvPr id="69636" name="Oval 5"/>
          <p:cNvSpPr>
            <a:spLocks noChangeArrowheads="1"/>
          </p:cNvSpPr>
          <p:nvPr/>
        </p:nvSpPr>
        <p:spPr bwMode="auto">
          <a:xfrm>
            <a:off x="6172200" y="3276600"/>
            <a:ext cx="304800" cy="304800"/>
          </a:xfrm>
          <a:prstGeom prst="ellipse">
            <a:avLst/>
          </a:prstGeom>
          <a:solidFill>
            <a:srgbClr val="FFCC99"/>
          </a:solidFill>
          <a:ln w="12700">
            <a:solidFill>
              <a:schemeClr val="tx1"/>
            </a:solidFill>
            <a:round/>
            <a:headEnd/>
            <a:tailEnd/>
          </a:ln>
        </p:spPr>
        <p:txBody>
          <a:bodyPr wrap="none" anchor="ctr">
            <a:prstTxWarp prst="textNoShape">
              <a:avLst/>
            </a:prstTxWarp>
          </a:bodyPr>
          <a:lstStyle/>
          <a:p>
            <a:endParaRPr lang="en-US"/>
          </a:p>
        </p:txBody>
      </p:sp>
      <p:sp>
        <p:nvSpPr>
          <p:cNvPr id="69637" name="Text Box 6"/>
          <p:cNvSpPr txBox="1">
            <a:spLocks noChangeArrowheads="1"/>
          </p:cNvSpPr>
          <p:nvPr/>
        </p:nvSpPr>
        <p:spPr bwMode="auto">
          <a:xfrm>
            <a:off x="838200" y="1828800"/>
            <a:ext cx="5981700" cy="457200"/>
          </a:xfrm>
          <a:prstGeom prst="rect">
            <a:avLst/>
          </a:prstGeom>
          <a:noFill/>
          <a:ln w="12700">
            <a:noFill/>
            <a:miter lim="800000"/>
            <a:headEnd/>
            <a:tailEnd/>
          </a:ln>
        </p:spPr>
        <p:txBody>
          <a:bodyPr wrap="none">
            <a:prstTxWarp prst="textNoShape">
              <a:avLst/>
            </a:prstTxWarp>
            <a:spAutoFit/>
          </a:bodyPr>
          <a:lstStyle/>
          <a:p>
            <a:r>
              <a:rPr lang="en-US" sz="2400"/>
              <a:t>Very low precision, very low recall (0 for both)</a:t>
            </a:r>
          </a:p>
        </p:txBody>
      </p:sp>
      <p:sp>
        <p:nvSpPr>
          <p:cNvPr id="69638" name="Rectangle 7"/>
          <p:cNvSpPr>
            <a:spLocks noChangeArrowheads="1"/>
          </p:cNvSpPr>
          <p:nvPr/>
        </p:nvSpPr>
        <p:spPr bwMode="auto">
          <a:xfrm>
            <a:off x="838200" y="2590800"/>
            <a:ext cx="6858000" cy="38100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9639" name="Text Box 8"/>
          <p:cNvSpPr txBox="1">
            <a:spLocks noChangeArrowheads="1"/>
          </p:cNvSpPr>
          <p:nvPr/>
        </p:nvSpPr>
        <p:spPr bwMode="auto">
          <a:xfrm>
            <a:off x="5867400" y="4343400"/>
            <a:ext cx="1266825" cy="457200"/>
          </a:xfrm>
          <a:prstGeom prst="rect">
            <a:avLst/>
          </a:prstGeom>
          <a:noFill/>
          <a:ln w="9525">
            <a:noFill/>
            <a:miter lim="800000"/>
            <a:headEnd/>
            <a:tailEnd/>
          </a:ln>
        </p:spPr>
        <p:txBody>
          <a:bodyPr wrap="none">
            <a:prstTxWarp prst="textNoShape">
              <a:avLst/>
            </a:prstTxWarp>
            <a:spAutoFit/>
          </a:bodyPr>
          <a:lstStyle/>
          <a:p>
            <a:r>
              <a:rPr lang="en-US" sz="2400">
                <a:solidFill>
                  <a:srgbClr val="FF9900"/>
                </a:solidFill>
              </a:rPr>
              <a:t>retrieved</a:t>
            </a:r>
          </a:p>
        </p:txBody>
      </p:sp>
      <p:sp>
        <p:nvSpPr>
          <p:cNvPr id="69640" name="Line 9"/>
          <p:cNvSpPr>
            <a:spLocks noChangeShapeType="1"/>
          </p:cNvSpPr>
          <p:nvPr/>
        </p:nvSpPr>
        <p:spPr bwMode="auto">
          <a:xfrm flipH="1" flipV="1">
            <a:off x="6400800" y="3657600"/>
            <a:ext cx="76200" cy="609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Oval 2"/>
          <p:cNvSpPr>
            <a:spLocks noChangeArrowheads="1"/>
          </p:cNvSpPr>
          <p:nvPr/>
        </p:nvSpPr>
        <p:spPr bwMode="auto">
          <a:xfrm rot="-1673343">
            <a:off x="1524000" y="3886200"/>
            <a:ext cx="4495800" cy="1828800"/>
          </a:xfrm>
          <a:prstGeom prst="ellipse">
            <a:avLst/>
          </a:prstGeom>
          <a:solidFill>
            <a:srgbClr val="FFCC99"/>
          </a:solidFill>
          <a:ln w="38100">
            <a:noFill/>
            <a:round/>
            <a:headEnd type="none" w="sm" len="sm"/>
            <a:tailEnd type="none" w="sm" len="sm"/>
          </a:ln>
        </p:spPr>
        <p:txBody>
          <a:bodyPr wrap="none" anchor="ctr">
            <a:prstTxWarp prst="textNoShape">
              <a:avLst/>
            </a:prstTxWarp>
          </a:bodyPr>
          <a:lstStyle/>
          <a:p>
            <a:pPr algn="ctr"/>
            <a:endParaRPr lang="en-US" sz="2400">
              <a:latin typeface="Arial" pitchFamily="4" charset="0"/>
            </a:endParaRPr>
          </a:p>
        </p:txBody>
      </p:sp>
      <p:sp>
        <p:nvSpPr>
          <p:cNvPr id="71682" name="Rectangle 3"/>
          <p:cNvSpPr>
            <a:spLocks noGrp="1" noChangeArrowheads="1"/>
          </p:cNvSpPr>
          <p:nvPr>
            <p:ph type="title"/>
          </p:nvPr>
        </p:nvSpPr>
        <p:spPr/>
        <p:txBody>
          <a:bodyPr/>
          <a:lstStyle/>
          <a:p>
            <a:r>
              <a:rPr lang="en-US" sz="4000">
                <a:ea typeface="ＭＳ Ｐゴシック" pitchFamily="4" charset="-128"/>
                <a:cs typeface="ＭＳ Ｐゴシック" pitchFamily="4" charset="-128"/>
              </a:rPr>
              <a:t>Retrieved vs. Relevant Documents</a:t>
            </a:r>
            <a:endParaRPr lang="en-US">
              <a:ea typeface="ＭＳ Ｐゴシック" pitchFamily="4" charset="-128"/>
              <a:cs typeface="ＭＳ Ｐゴシック" pitchFamily="4" charset="-128"/>
            </a:endParaRPr>
          </a:p>
        </p:txBody>
      </p:sp>
      <p:sp>
        <p:nvSpPr>
          <p:cNvPr id="71683" name="Oval 4"/>
          <p:cNvSpPr>
            <a:spLocks noChangeArrowheads="1"/>
          </p:cNvSpPr>
          <p:nvPr/>
        </p:nvSpPr>
        <p:spPr bwMode="auto">
          <a:xfrm rot="-1673343">
            <a:off x="1371600" y="3733800"/>
            <a:ext cx="4495800" cy="1828800"/>
          </a:xfrm>
          <a:prstGeom prst="ellipse">
            <a:avLst/>
          </a:prstGeom>
          <a:noFill/>
          <a:ln w="38100">
            <a:solidFill>
              <a:srgbClr val="FF3300"/>
            </a:solidFill>
            <a:round/>
            <a:headEnd type="none" w="sm" len="sm"/>
            <a:tailEnd type="none" w="sm" len="sm"/>
          </a:ln>
        </p:spPr>
        <p:txBody>
          <a:bodyPr wrap="none" anchor="ctr">
            <a:prstTxWarp prst="textNoShape">
              <a:avLst/>
            </a:prstTxWarp>
          </a:bodyPr>
          <a:lstStyle/>
          <a:p>
            <a:pPr algn="ctr"/>
            <a:endParaRPr lang="en-US" sz="2400">
              <a:latin typeface="Arial" pitchFamily="4" charset="0"/>
            </a:endParaRPr>
          </a:p>
        </p:txBody>
      </p:sp>
      <p:sp>
        <p:nvSpPr>
          <p:cNvPr id="71684" name="Text Box 5"/>
          <p:cNvSpPr txBox="1">
            <a:spLocks noChangeArrowheads="1"/>
          </p:cNvSpPr>
          <p:nvPr/>
        </p:nvSpPr>
        <p:spPr bwMode="auto">
          <a:xfrm>
            <a:off x="1752600" y="4876800"/>
            <a:ext cx="1185863" cy="396875"/>
          </a:xfrm>
          <a:prstGeom prst="rect">
            <a:avLst/>
          </a:prstGeom>
          <a:noFill/>
          <a:ln w="12700">
            <a:noFill/>
            <a:miter lim="800000"/>
            <a:headEnd type="none" w="sm" len="sm"/>
            <a:tailEnd type="none" w="sm" len="sm"/>
          </a:ln>
        </p:spPr>
        <p:txBody>
          <a:bodyPr wrap="none">
            <a:prstTxWarp prst="textNoShape">
              <a:avLst/>
            </a:prstTxWarp>
            <a:spAutoFit/>
          </a:bodyPr>
          <a:lstStyle/>
          <a:p>
            <a:r>
              <a:rPr lang="en-US">
                <a:solidFill>
                  <a:srgbClr val="FF3300"/>
                </a:solidFill>
                <a:latin typeface="Arial" pitchFamily="4" charset="0"/>
              </a:rPr>
              <a:t>Relevant</a:t>
            </a:r>
            <a:endParaRPr lang="en-US" sz="2400">
              <a:solidFill>
                <a:srgbClr val="FF3300"/>
              </a:solidFill>
              <a:latin typeface="Arial" pitchFamily="4" charset="0"/>
            </a:endParaRPr>
          </a:p>
        </p:txBody>
      </p:sp>
      <p:sp>
        <p:nvSpPr>
          <p:cNvPr id="71685" name="Text Box 6"/>
          <p:cNvSpPr txBox="1">
            <a:spLocks noChangeArrowheads="1"/>
          </p:cNvSpPr>
          <p:nvPr/>
        </p:nvSpPr>
        <p:spPr bwMode="auto">
          <a:xfrm>
            <a:off x="838200" y="1828800"/>
            <a:ext cx="4533900" cy="457200"/>
          </a:xfrm>
          <a:prstGeom prst="rect">
            <a:avLst/>
          </a:prstGeom>
          <a:noFill/>
          <a:ln w="12700">
            <a:noFill/>
            <a:miter lim="800000"/>
            <a:headEnd/>
            <a:tailEnd/>
          </a:ln>
        </p:spPr>
        <p:txBody>
          <a:bodyPr wrap="none">
            <a:prstTxWarp prst="textNoShape">
              <a:avLst/>
            </a:prstTxWarp>
            <a:spAutoFit/>
          </a:bodyPr>
          <a:lstStyle/>
          <a:p>
            <a:r>
              <a:rPr lang="en-US" sz="2400"/>
              <a:t>High precision, high recall (at last!)</a:t>
            </a:r>
          </a:p>
        </p:txBody>
      </p:sp>
      <p:sp>
        <p:nvSpPr>
          <p:cNvPr id="71686" name="Rectangle 7"/>
          <p:cNvSpPr>
            <a:spLocks noChangeArrowheads="1"/>
          </p:cNvSpPr>
          <p:nvPr/>
        </p:nvSpPr>
        <p:spPr bwMode="auto">
          <a:xfrm>
            <a:off x="838200" y="2590800"/>
            <a:ext cx="6858000" cy="38100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71687" name="Text Box 8"/>
          <p:cNvSpPr txBox="1">
            <a:spLocks noChangeArrowheads="1"/>
          </p:cNvSpPr>
          <p:nvPr/>
        </p:nvSpPr>
        <p:spPr bwMode="auto">
          <a:xfrm>
            <a:off x="6019800" y="3886200"/>
            <a:ext cx="1266825" cy="457200"/>
          </a:xfrm>
          <a:prstGeom prst="rect">
            <a:avLst/>
          </a:prstGeom>
          <a:noFill/>
          <a:ln w="9525">
            <a:noFill/>
            <a:miter lim="800000"/>
            <a:headEnd/>
            <a:tailEnd/>
          </a:ln>
        </p:spPr>
        <p:txBody>
          <a:bodyPr wrap="none">
            <a:prstTxWarp prst="textNoShape">
              <a:avLst/>
            </a:prstTxWarp>
            <a:spAutoFit/>
          </a:bodyPr>
          <a:lstStyle/>
          <a:p>
            <a:r>
              <a:rPr lang="en-US" sz="2400">
                <a:solidFill>
                  <a:srgbClr val="FF9900"/>
                </a:solidFill>
              </a:rPr>
              <a:t>retrieved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0C8E2ADF-7515-7746-95E8-7A417E802D5D}"/>
              </a:ext>
            </a:extLst>
          </p:cNvPr>
          <p:cNvSpPr>
            <a:spLocks noGrp="1" noChangeArrowheads="1"/>
          </p:cNvSpPr>
          <p:nvPr>
            <p:ph type="title"/>
          </p:nvPr>
        </p:nvSpPr>
        <p:spPr/>
        <p:txBody>
          <a:bodyPr/>
          <a:lstStyle/>
          <a:p>
            <a:r>
              <a:rPr lang="en-US" altLang="en-US" u="sng" dirty="0">
                <a:ea typeface="ＭＳ Ｐゴシック" panose="020B0600070205080204" pitchFamily="34" charset="-128"/>
              </a:rPr>
              <a:t>Bag of words</a:t>
            </a:r>
            <a:r>
              <a:rPr lang="en-US" altLang="en-US" dirty="0">
                <a:ea typeface="ＭＳ Ｐゴシック" panose="020B0600070205080204" pitchFamily="34" charset="-128"/>
              </a:rPr>
              <a:t> view of a document</a:t>
            </a:r>
          </a:p>
        </p:txBody>
      </p:sp>
      <p:sp>
        <p:nvSpPr>
          <p:cNvPr id="52227" name="Rectangle 3">
            <a:extLst>
              <a:ext uri="{FF2B5EF4-FFF2-40B4-BE49-F238E27FC236}">
                <a16:creationId xmlns:a16="http://schemas.microsoft.com/office/drawing/2014/main" id="{B1F204C0-DA3F-E449-AB9F-87C2F5AF5241}"/>
              </a:ext>
            </a:extLst>
          </p:cNvPr>
          <p:cNvSpPr>
            <a:spLocks noGrp="1" noChangeArrowheads="1"/>
          </p:cNvSpPr>
          <p:nvPr>
            <p:ph type="body" idx="1"/>
          </p:nvPr>
        </p:nvSpPr>
        <p:spPr/>
        <p:txBody>
          <a:bodyPr/>
          <a:lstStyle/>
          <a:p>
            <a:pPr>
              <a:lnSpc>
                <a:spcPct val="90000"/>
              </a:lnSpc>
              <a:spcBef>
                <a:spcPct val="0"/>
              </a:spcBef>
              <a:buClrTx/>
              <a:buFontTx/>
              <a:buNone/>
            </a:pPr>
            <a:r>
              <a:rPr lang="en-US" altLang="en-US" dirty="0">
                <a:ea typeface="ＭＳ Ｐゴシック" panose="020B0600070205080204" pitchFamily="34" charset="-128"/>
              </a:rPr>
              <a:t>Tokens are extracted from text and thrown into a </a:t>
            </a:r>
            <a:r>
              <a:rPr lang="ja-JP" altLang="en-US" dirty="0">
                <a:ea typeface="ＭＳ Ｐゴシック" panose="020B0600070205080204" pitchFamily="34" charset="-128"/>
              </a:rPr>
              <a:t>“</a:t>
            </a:r>
            <a:r>
              <a:rPr lang="en-US" altLang="ja-JP" dirty="0">
                <a:ea typeface="ＭＳ Ｐゴシック" panose="020B0600070205080204" pitchFamily="34" charset="-128"/>
              </a:rPr>
              <a:t>bag</a:t>
            </a:r>
            <a:r>
              <a:rPr lang="ja-JP" altLang="en-US" dirty="0">
                <a:ea typeface="ＭＳ Ｐゴシック" panose="020B0600070205080204" pitchFamily="34" charset="-128"/>
              </a:rPr>
              <a:t>”</a:t>
            </a:r>
            <a:r>
              <a:rPr lang="en-US" altLang="ja-JP" dirty="0">
                <a:ea typeface="ＭＳ Ｐゴシック" panose="020B0600070205080204" pitchFamily="34" charset="-128"/>
              </a:rPr>
              <a:t> without order and labeled by document.</a:t>
            </a:r>
          </a:p>
          <a:p>
            <a:pPr>
              <a:lnSpc>
                <a:spcPct val="90000"/>
              </a:lnSpc>
            </a:pPr>
            <a:endParaRPr lang="en-US" altLang="en-US" dirty="0">
              <a:ea typeface="ＭＳ Ｐゴシック" panose="020B0600070205080204" pitchFamily="34" charset="-128"/>
            </a:endParaRPr>
          </a:p>
          <a:p>
            <a:pPr>
              <a:lnSpc>
                <a:spcPct val="90000"/>
              </a:lnSpc>
            </a:pPr>
            <a:r>
              <a:rPr lang="en-US" altLang="en-US" sz="2800" dirty="0">
                <a:ea typeface="ＭＳ Ｐゴシック" panose="020B0600070205080204" pitchFamily="34" charset="-128"/>
              </a:rPr>
              <a:t>Thus the doc</a:t>
            </a:r>
          </a:p>
          <a:p>
            <a:pPr lvl="1">
              <a:lnSpc>
                <a:spcPct val="90000"/>
              </a:lnSpc>
            </a:pPr>
            <a:r>
              <a:rPr lang="en-US" altLang="en-US" sz="2400" b="1" i="1" dirty="0">
                <a:ea typeface="ＭＳ Ｐゴシック" panose="020B0600070205080204" pitchFamily="34" charset="-128"/>
              </a:rPr>
              <a:t>John is quicker than Mary</a:t>
            </a:r>
            <a:r>
              <a:rPr lang="en-US" altLang="en-US" sz="2400" dirty="0">
                <a:ea typeface="ＭＳ Ｐゴシック" panose="020B0600070205080204" pitchFamily="34" charset="-128"/>
              </a:rPr>
              <a:t>.</a:t>
            </a:r>
          </a:p>
          <a:p>
            <a:pPr>
              <a:lnSpc>
                <a:spcPct val="90000"/>
              </a:lnSpc>
              <a:buFontTx/>
              <a:buNone/>
            </a:pPr>
            <a:r>
              <a:rPr lang="en-US" altLang="en-US" sz="2800" dirty="0">
                <a:ea typeface="ＭＳ Ｐゴシック" panose="020B0600070205080204" pitchFamily="34" charset="-128"/>
              </a:rPr>
              <a:t>is indistinguishable from the doc</a:t>
            </a:r>
          </a:p>
          <a:p>
            <a:pPr lvl="1">
              <a:lnSpc>
                <a:spcPct val="90000"/>
              </a:lnSpc>
            </a:pPr>
            <a:r>
              <a:rPr lang="en-US" altLang="en-US" sz="2400" b="1" i="1" dirty="0">
                <a:ea typeface="ＭＳ Ｐゴシック" panose="020B0600070205080204" pitchFamily="34" charset="-128"/>
              </a:rPr>
              <a:t>Mary is quicker than John</a:t>
            </a:r>
            <a:r>
              <a:rPr lang="en-US" altLang="en-US" sz="2400" dirty="0">
                <a:ea typeface="ＭＳ Ｐゴシック" panose="020B0600070205080204" pitchFamily="34" charset="-128"/>
              </a:rPr>
              <a:t>.</a:t>
            </a:r>
          </a:p>
        </p:txBody>
      </p:sp>
      <p:sp>
        <p:nvSpPr>
          <p:cNvPr id="52228" name="Freeform 4">
            <a:extLst>
              <a:ext uri="{FF2B5EF4-FFF2-40B4-BE49-F238E27FC236}">
                <a16:creationId xmlns:a16="http://schemas.microsoft.com/office/drawing/2014/main" id="{2F69CFE7-92EA-E84E-8382-80564FB4ED7B}"/>
              </a:ext>
            </a:extLst>
          </p:cNvPr>
          <p:cNvSpPr>
            <a:spLocks/>
          </p:cNvSpPr>
          <p:nvPr/>
        </p:nvSpPr>
        <p:spPr bwMode="auto">
          <a:xfrm>
            <a:off x="5801518" y="3340100"/>
            <a:ext cx="2417763" cy="2006600"/>
          </a:xfrm>
          <a:custGeom>
            <a:avLst/>
            <a:gdLst>
              <a:gd name="T0" fmla="*/ 2147483647 w 1164"/>
              <a:gd name="T1" fmla="*/ 2147483647 h 968"/>
              <a:gd name="T2" fmla="*/ 2147483647 w 1164"/>
              <a:gd name="T3" fmla="*/ 2147483647 h 968"/>
              <a:gd name="T4" fmla="*/ 2147483647 w 1164"/>
              <a:gd name="T5" fmla="*/ 2147483647 h 968"/>
              <a:gd name="T6" fmla="*/ 2147483647 w 1164"/>
              <a:gd name="T7" fmla="*/ 2147483647 h 968"/>
              <a:gd name="T8" fmla="*/ 2147483647 w 1164"/>
              <a:gd name="T9" fmla="*/ 2147483647 h 968"/>
              <a:gd name="T10" fmla="*/ 2147483647 w 1164"/>
              <a:gd name="T11" fmla="*/ 2147483647 h 968"/>
              <a:gd name="T12" fmla="*/ 2147483647 w 1164"/>
              <a:gd name="T13" fmla="*/ 2147483647 h 968"/>
              <a:gd name="T14" fmla="*/ 2147483647 w 1164"/>
              <a:gd name="T15" fmla="*/ 2147483647 h 968"/>
              <a:gd name="T16" fmla="*/ 2147483647 w 1164"/>
              <a:gd name="T17" fmla="*/ 2147483647 h 968"/>
              <a:gd name="T18" fmla="*/ 2147483647 w 1164"/>
              <a:gd name="T19" fmla="*/ 2147483647 h 968"/>
              <a:gd name="T20" fmla="*/ 2147483647 w 1164"/>
              <a:gd name="T21" fmla="*/ 2147483647 h 968"/>
              <a:gd name="T22" fmla="*/ 2147483647 w 1164"/>
              <a:gd name="T23" fmla="*/ 2147483647 h 968"/>
              <a:gd name="T24" fmla="*/ 2147483647 w 1164"/>
              <a:gd name="T25" fmla="*/ 2147483647 h 968"/>
              <a:gd name="T26" fmla="*/ 2147483647 w 1164"/>
              <a:gd name="T27" fmla="*/ 2147483647 h 968"/>
              <a:gd name="T28" fmla="*/ 2147483647 w 1164"/>
              <a:gd name="T29" fmla="*/ 2147483647 h 968"/>
              <a:gd name="T30" fmla="*/ 2147483647 w 1164"/>
              <a:gd name="T31" fmla="*/ 2147483647 h 968"/>
              <a:gd name="T32" fmla="*/ 2147483647 w 1164"/>
              <a:gd name="T33" fmla="*/ 2147483647 h 968"/>
              <a:gd name="T34" fmla="*/ 2147483647 w 1164"/>
              <a:gd name="T35" fmla="*/ 2147483647 h 968"/>
              <a:gd name="T36" fmla="*/ 2147483647 w 1164"/>
              <a:gd name="T37" fmla="*/ 2147483647 h 968"/>
              <a:gd name="T38" fmla="*/ 2147483647 w 1164"/>
              <a:gd name="T39" fmla="*/ 2147483647 h 968"/>
              <a:gd name="T40" fmla="*/ 2147483647 w 1164"/>
              <a:gd name="T41" fmla="*/ 2147483647 h 968"/>
              <a:gd name="T42" fmla="*/ 2147483647 w 1164"/>
              <a:gd name="T43" fmla="*/ 2147483647 h 968"/>
              <a:gd name="T44" fmla="*/ 2147483647 w 1164"/>
              <a:gd name="T45" fmla="*/ 0 h 968"/>
              <a:gd name="T46" fmla="*/ 2147483647 w 1164"/>
              <a:gd name="T47" fmla="*/ 2147483647 h 968"/>
              <a:gd name="T48" fmla="*/ 2147483647 w 1164"/>
              <a:gd name="T49" fmla="*/ 2147483647 h 968"/>
              <a:gd name="T50" fmla="*/ 2147483647 w 1164"/>
              <a:gd name="T51" fmla="*/ 2147483647 h 968"/>
              <a:gd name="T52" fmla="*/ 2147483647 w 1164"/>
              <a:gd name="T53" fmla="*/ 2147483647 h 968"/>
              <a:gd name="T54" fmla="*/ 2147483647 w 1164"/>
              <a:gd name="T55" fmla="*/ 2147483647 h 968"/>
              <a:gd name="T56" fmla="*/ 2147483647 w 1164"/>
              <a:gd name="T57" fmla="*/ 2147483647 h 968"/>
              <a:gd name="T58" fmla="*/ 2147483647 w 1164"/>
              <a:gd name="T59" fmla="*/ 2147483647 h 968"/>
              <a:gd name="T60" fmla="*/ 2147483647 w 1164"/>
              <a:gd name="T61" fmla="*/ 2147483647 h 968"/>
              <a:gd name="T62" fmla="*/ 2147483647 w 1164"/>
              <a:gd name="T63" fmla="*/ 2147483647 h 9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64"/>
              <a:gd name="T97" fmla="*/ 0 h 968"/>
              <a:gd name="T98" fmla="*/ 1164 w 1164"/>
              <a:gd name="T99" fmla="*/ 968 h 9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64" h="968">
                <a:moveTo>
                  <a:pt x="195" y="80"/>
                </a:moveTo>
                <a:cubicBezTo>
                  <a:pt x="179" y="191"/>
                  <a:pt x="151" y="245"/>
                  <a:pt x="51" y="296"/>
                </a:cubicBezTo>
                <a:cubicBezTo>
                  <a:pt x="19" y="343"/>
                  <a:pt x="13" y="353"/>
                  <a:pt x="3" y="408"/>
                </a:cubicBezTo>
                <a:cubicBezTo>
                  <a:pt x="7" y="483"/>
                  <a:pt x="0" y="559"/>
                  <a:pt x="43" y="624"/>
                </a:cubicBezTo>
                <a:cubicBezTo>
                  <a:pt x="52" y="662"/>
                  <a:pt x="73" y="737"/>
                  <a:pt x="99" y="768"/>
                </a:cubicBezTo>
                <a:cubicBezTo>
                  <a:pt x="105" y="775"/>
                  <a:pt x="115" y="777"/>
                  <a:pt x="123" y="784"/>
                </a:cubicBezTo>
                <a:cubicBezTo>
                  <a:pt x="151" y="808"/>
                  <a:pt x="182" y="843"/>
                  <a:pt x="219" y="856"/>
                </a:cubicBezTo>
                <a:cubicBezTo>
                  <a:pt x="247" y="865"/>
                  <a:pt x="279" y="874"/>
                  <a:pt x="307" y="888"/>
                </a:cubicBezTo>
                <a:cubicBezTo>
                  <a:pt x="361" y="915"/>
                  <a:pt x="403" y="951"/>
                  <a:pt x="467" y="960"/>
                </a:cubicBezTo>
                <a:cubicBezTo>
                  <a:pt x="506" y="965"/>
                  <a:pt x="547" y="965"/>
                  <a:pt x="587" y="968"/>
                </a:cubicBezTo>
                <a:cubicBezTo>
                  <a:pt x="659" y="965"/>
                  <a:pt x="731" y="964"/>
                  <a:pt x="803" y="960"/>
                </a:cubicBezTo>
                <a:cubicBezTo>
                  <a:pt x="887" y="954"/>
                  <a:pt x="973" y="924"/>
                  <a:pt x="1059" y="912"/>
                </a:cubicBezTo>
                <a:cubicBezTo>
                  <a:pt x="1089" y="881"/>
                  <a:pt x="1095" y="846"/>
                  <a:pt x="1115" y="808"/>
                </a:cubicBezTo>
                <a:cubicBezTo>
                  <a:pt x="1117" y="792"/>
                  <a:pt x="1117" y="775"/>
                  <a:pt x="1123" y="760"/>
                </a:cubicBezTo>
                <a:cubicBezTo>
                  <a:pt x="1126" y="750"/>
                  <a:pt x="1136" y="745"/>
                  <a:pt x="1139" y="736"/>
                </a:cubicBezTo>
                <a:cubicBezTo>
                  <a:pt x="1150" y="699"/>
                  <a:pt x="1153" y="661"/>
                  <a:pt x="1163" y="624"/>
                </a:cubicBezTo>
                <a:cubicBezTo>
                  <a:pt x="1157" y="534"/>
                  <a:pt x="1164" y="499"/>
                  <a:pt x="1131" y="432"/>
                </a:cubicBezTo>
                <a:cubicBezTo>
                  <a:pt x="1101" y="373"/>
                  <a:pt x="1117" y="409"/>
                  <a:pt x="1083" y="368"/>
                </a:cubicBezTo>
                <a:cubicBezTo>
                  <a:pt x="1060" y="341"/>
                  <a:pt x="1070" y="343"/>
                  <a:pt x="1051" y="312"/>
                </a:cubicBezTo>
                <a:cubicBezTo>
                  <a:pt x="1004" y="238"/>
                  <a:pt x="979" y="210"/>
                  <a:pt x="979" y="120"/>
                </a:cubicBezTo>
                <a:lnTo>
                  <a:pt x="947" y="64"/>
                </a:lnTo>
                <a:lnTo>
                  <a:pt x="1043" y="64"/>
                </a:lnTo>
                <a:cubicBezTo>
                  <a:pt x="1043" y="42"/>
                  <a:pt x="1043" y="21"/>
                  <a:pt x="1043" y="0"/>
                </a:cubicBezTo>
                <a:cubicBezTo>
                  <a:pt x="1032" y="21"/>
                  <a:pt x="1031" y="51"/>
                  <a:pt x="1011" y="64"/>
                </a:cubicBezTo>
                <a:cubicBezTo>
                  <a:pt x="985" y="79"/>
                  <a:pt x="952" y="66"/>
                  <a:pt x="923" y="72"/>
                </a:cubicBezTo>
                <a:cubicBezTo>
                  <a:pt x="906" y="74"/>
                  <a:pt x="891" y="84"/>
                  <a:pt x="875" y="88"/>
                </a:cubicBezTo>
                <a:cubicBezTo>
                  <a:pt x="856" y="92"/>
                  <a:pt x="837" y="93"/>
                  <a:pt x="819" y="96"/>
                </a:cubicBezTo>
                <a:cubicBezTo>
                  <a:pt x="775" y="113"/>
                  <a:pt x="732" y="123"/>
                  <a:pt x="691" y="144"/>
                </a:cubicBezTo>
                <a:cubicBezTo>
                  <a:pt x="635" y="141"/>
                  <a:pt x="578" y="146"/>
                  <a:pt x="523" y="136"/>
                </a:cubicBezTo>
                <a:cubicBezTo>
                  <a:pt x="514" y="134"/>
                  <a:pt x="522" y="114"/>
                  <a:pt x="515" y="112"/>
                </a:cubicBezTo>
                <a:cubicBezTo>
                  <a:pt x="432" y="81"/>
                  <a:pt x="339" y="99"/>
                  <a:pt x="251" y="96"/>
                </a:cubicBezTo>
                <a:cubicBezTo>
                  <a:pt x="232" y="90"/>
                  <a:pt x="195" y="80"/>
                  <a:pt x="195" y="80"/>
                </a:cubicBezTo>
                <a:close/>
              </a:path>
            </a:pathLst>
          </a:custGeom>
          <a:solidFill>
            <a:schemeClr val="accent1">
              <a:alpha val="0"/>
            </a:schemeClr>
          </a:solidFill>
          <a:ln w="12700">
            <a:solidFill>
              <a:schemeClr val="accent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229" name="Text Box 5">
            <a:extLst>
              <a:ext uri="{FF2B5EF4-FFF2-40B4-BE49-F238E27FC236}">
                <a16:creationId xmlns:a16="http://schemas.microsoft.com/office/drawing/2014/main" id="{36A90D0D-E63F-954D-8501-37C40A0A0EE0}"/>
              </a:ext>
            </a:extLst>
          </p:cNvPr>
          <p:cNvSpPr txBox="1">
            <a:spLocks noChangeArrowheads="1"/>
          </p:cNvSpPr>
          <p:nvPr/>
        </p:nvSpPr>
        <p:spPr bwMode="auto">
          <a:xfrm>
            <a:off x="6156325" y="340518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is</a:t>
            </a:r>
          </a:p>
        </p:txBody>
      </p:sp>
      <p:sp>
        <p:nvSpPr>
          <p:cNvPr id="52230" name="Text Box 6">
            <a:extLst>
              <a:ext uri="{FF2B5EF4-FFF2-40B4-BE49-F238E27FC236}">
                <a16:creationId xmlns:a16="http://schemas.microsoft.com/office/drawing/2014/main" id="{774D7045-958A-F443-8558-EFD311252DDB}"/>
              </a:ext>
            </a:extLst>
          </p:cNvPr>
          <p:cNvSpPr txBox="1">
            <a:spLocks noChangeArrowheads="1"/>
          </p:cNvSpPr>
          <p:nvPr/>
        </p:nvSpPr>
        <p:spPr bwMode="auto">
          <a:xfrm>
            <a:off x="6172200" y="3886200"/>
            <a:ext cx="760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John</a:t>
            </a:r>
          </a:p>
        </p:txBody>
      </p:sp>
      <p:sp>
        <p:nvSpPr>
          <p:cNvPr id="52231" name="Text Box 7">
            <a:extLst>
              <a:ext uri="{FF2B5EF4-FFF2-40B4-BE49-F238E27FC236}">
                <a16:creationId xmlns:a16="http://schemas.microsoft.com/office/drawing/2014/main" id="{B29D549A-2C5B-0548-BF78-1CC54D12A8BF}"/>
              </a:ext>
            </a:extLst>
          </p:cNvPr>
          <p:cNvSpPr txBox="1">
            <a:spLocks noChangeArrowheads="1"/>
          </p:cNvSpPr>
          <p:nvPr/>
        </p:nvSpPr>
        <p:spPr bwMode="auto">
          <a:xfrm>
            <a:off x="6248400" y="44958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quicker</a:t>
            </a:r>
          </a:p>
        </p:txBody>
      </p:sp>
      <p:sp>
        <p:nvSpPr>
          <p:cNvPr id="52232" name="Text Box 8">
            <a:extLst>
              <a:ext uri="{FF2B5EF4-FFF2-40B4-BE49-F238E27FC236}">
                <a16:creationId xmlns:a16="http://schemas.microsoft.com/office/drawing/2014/main" id="{E208F6D7-B2D4-BA4C-8A79-57E2CF57D830}"/>
              </a:ext>
            </a:extLst>
          </p:cNvPr>
          <p:cNvSpPr txBox="1">
            <a:spLocks noChangeArrowheads="1"/>
          </p:cNvSpPr>
          <p:nvPr/>
        </p:nvSpPr>
        <p:spPr bwMode="auto">
          <a:xfrm>
            <a:off x="7010400" y="3505200"/>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Mary</a:t>
            </a:r>
          </a:p>
        </p:txBody>
      </p:sp>
      <p:sp>
        <p:nvSpPr>
          <p:cNvPr id="52233" name="Text Box 9">
            <a:extLst>
              <a:ext uri="{FF2B5EF4-FFF2-40B4-BE49-F238E27FC236}">
                <a16:creationId xmlns:a16="http://schemas.microsoft.com/office/drawing/2014/main" id="{00C6CD8E-7AE0-AA45-936B-ED795BE69AF1}"/>
              </a:ext>
            </a:extLst>
          </p:cNvPr>
          <p:cNvSpPr txBox="1">
            <a:spLocks noChangeArrowheads="1"/>
          </p:cNvSpPr>
          <p:nvPr/>
        </p:nvSpPr>
        <p:spPr bwMode="auto">
          <a:xfrm>
            <a:off x="7162800" y="4038600"/>
            <a:ext cx="70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than</a:t>
            </a:r>
          </a:p>
        </p:txBody>
      </p:sp>
    </p:spTree>
    <p:extLst>
      <p:ext uri="{BB962C8B-B14F-4D97-AF65-F5344CB8AC3E}">
        <p14:creationId xmlns:p14="http://schemas.microsoft.com/office/powerpoint/2010/main" val="2137515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9A39514-555F-C345-896C-DB131E0BA4AD}"/>
              </a:ext>
            </a:extLst>
          </p:cNvPr>
          <p:cNvSpPr>
            <a:spLocks noGrp="1" noChangeArrowheads="1"/>
          </p:cNvSpPr>
          <p:nvPr>
            <p:ph type="title"/>
          </p:nvPr>
        </p:nvSpPr>
        <p:spPr/>
        <p:txBody>
          <a:bodyPr/>
          <a:lstStyle/>
          <a:p>
            <a:r>
              <a:rPr lang="en-US" altLang="en-US">
                <a:ea typeface="ＭＳ Ｐゴシック" panose="020B0600070205080204" pitchFamily="34" charset="-128"/>
              </a:rPr>
              <a:t>TERM VECTOR SPACE</a:t>
            </a:r>
          </a:p>
        </p:txBody>
      </p:sp>
      <p:sp>
        <p:nvSpPr>
          <p:cNvPr id="58371" name="Text Box 3">
            <a:extLst>
              <a:ext uri="{FF2B5EF4-FFF2-40B4-BE49-F238E27FC236}">
                <a16:creationId xmlns:a16="http://schemas.microsoft.com/office/drawing/2014/main" id="{1925AAD9-A38B-CF42-9E74-E9BADC922B5E}"/>
              </a:ext>
            </a:extLst>
          </p:cNvPr>
          <p:cNvSpPr txBox="1">
            <a:spLocks noChangeArrowheads="1"/>
          </p:cNvSpPr>
          <p:nvPr/>
        </p:nvSpPr>
        <p:spPr bwMode="auto">
          <a:xfrm>
            <a:off x="609600" y="1524000"/>
            <a:ext cx="7924800"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l">
              <a:spcBef>
                <a:spcPct val="50000"/>
              </a:spcBef>
            </a:pPr>
            <a:r>
              <a:rPr lang="en-US" altLang="en-US" b="1" dirty="0">
                <a:solidFill>
                  <a:srgbClr val="0000CC"/>
                </a:solidFill>
              </a:rPr>
              <a:t>Term vector space</a:t>
            </a:r>
            <a:endParaRPr lang="en-US" altLang="en-US" i="1" dirty="0"/>
          </a:p>
          <a:p>
            <a:pPr algn="l">
              <a:spcBef>
                <a:spcPct val="50000"/>
              </a:spcBef>
            </a:pPr>
            <a:r>
              <a:rPr lang="en-US" altLang="en-US" i="1" dirty="0"/>
              <a:t>n</a:t>
            </a:r>
            <a:r>
              <a:rPr lang="en-US" altLang="en-US" dirty="0"/>
              <a:t>-dimensional space, where </a:t>
            </a:r>
            <a:r>
              <a:rPr lang="en-US" altLang="en-US" i="1" dirty="0"/>
              <a:t>n </a:t>
            </a:r>
            <a:r>
              <a:rPr lang="en-US" altLang="en-US" dirty="0"/>
              <a:t>is the number of different terms/tokens used to index a set of documents.</a:t>
            </a:r>
          </a:p>
          <a:p>
            <a:pPr algn="l">
              <a:spcBef>
                <a:spcPct val="50000"/>
              </a:spcBef>
            </a:pPr>
            <a:r>
              <a:rPr lang="en-US" altLang="en-US" b="1" dirty="0">
                <a:solidFill>
                  <a:srgbClr val="0000CC"/>
                </a:solidFill>
              </a:rPr>
              <a:t>Vector</a:t>
            </a:r>
          </a:p>
          <a:p>
            <a:pPr algn="l">
              <a:spcBef>
                <a:spcPct val="50000"/>
              </a:spcBef>
            </a:pPr>
            <a:r>
              <a:rPr lang="en-US" altLang="en-US" dirty="0"/>
              <a:t>Document </a:t>
            </a:r>
            <a:r>
              <a:rPr lang="en-US" altLang="en-US" i="1" dirty="0" err="1"/>
              <a:t>i</a:t>
            </a:r>
            <a:r>
              <a:rPr lang="en-US" altLang="en-US" i="1" dirty="0"/>
              <a:t>, d</a:t>
            </a:r>
            <a:r>
              <a:rPr lang="en-US" altLang="en-US" i="1" baseline="-25000" dirty="0"/>
              <a:t>i</a:t>
            </a:r>
            <a:r>
              <a:rPr lang="en-US" altLang="en-US" dirty="0"/>
              <a:t>, represented by a vector.  Its magnitude in dimension </a:t>
            </a:r>
            <a:r>
              <a:rPr lang="en-US" altLang="en-US" i="1" dirty="0"/>
              <a:t>j</a:t>
            </a:r>
            <a:r>
              <a:rPr lang="en-US" altLang="en-US" dirty="0"/>
              <a:t> is </a:t>
            </a:r>
            <a:r>
              <a:rPr lang="en-US" altLang="en-US" i="1" dirty="0" err="1"/>
              <a:t>w</a:t>
            </a:r>
            <a:r>
              <a:rPr lang="en-US" altLang="en-US" i="1" baseline="-25000" dirty="0" err="1"/>
              <a:t>ij</a:t>
            </a:r>
            <a:r>
              <a:rPr lang="en-US" altLang="en-US" dirty="0"/>
              <a:t>, where: </a:t>
            </a:r>
          </a:p>
          <a:p>
            <a:pPr algn="l">
              <a:spcBef>
                <a:spcPct val="50000"/>
              </a:spcBef>
            </a:pPr>
            <a:r>
              <a:rPr lang="en-US" altLang="en-US" dirty="0">
                <a:solidFill>
                  <a:schemeClr val="tx2"/>
                </a:solidFill>
              </a:rPr>
              <a:t>            </a:t>
            </a:r>
            <a:r>
              <a:rPr lang="en-US" altLang="en-US" i="1" dirty="0" err="1"/>
              <a:t>w</a:t>
            </a:r>
            <a:r>
              <a:rPr lang="en-US" altLang="en-US" i="1" baseline="-25000" dirty="0" err="1"/>
              <a:t>ij</a:t>
            </a:r>
            <a:r>
              <a:rPr lang="en-US" altLang="en-US" i="1" baseline="-25000" dirty="0"/>
              <a:t> </a:t>
            </a:r>
            <a:r>
              <a:rPr lang="en-US" altLang="en-US" dirty="0"/>
              <a:t>&gt; 0</a:t>
            </a:r>
            <a:r>
              <a:rPr lang="en-US" altLang="en-US" dirty="0">
                <a:solidFill>
                  <a:schemeClr val="tx2"/>
                </a:solidFill>
              </a:rPr>
              <a:t>            if term </a:t>
            </a:r>
            <a:r>
              <a:rPr lang="en-US" altLang="en-US" i="1" dirty="0">
                <a:solidFill>
                  <a:schemeClr val="tx2"/>
                </a:solidFill>
              </a:rPr>
              <a:t>j</a:t>
            </a:r>
            <a:r>
              <a:rPr lang="en-US" altLang="en-US" dirty="0">
                <a:solidFill>
                  <a:schemeClr val="tx2"/>
                </a:solidFill>
              </a:rPr>
              <a:t> occurs in document </a:t>
            </a:r>
            <a:r>
              <a:rPr lang="en-US" altLang="en-US" i="1" dirty="0" err="1">
                <a:solidFill>
                  <a:schemeClr val="tx2"/>
                </a:solidFill>
              </a:rPr>
              <a:t>i</a:t>
            </a:r>
            <a:endParaRPr lang="en-US" altLang="en-US" i="1" dirty="0">
              <a:solidFill>
                <a:schemeClr val="tx2"/>
              </a:solidFill>
            </a:endParaRPr>
          </a:p>
          <a:p>
            <a:pPr algn="l"/>
            <a:r>
              <a:rPr lang="en-US" altLang="en-US" dirty="0">
                <a:solidFill>
                  <a:schemeClr val="tx2"/>
                </a:solidFill>
              </a:rPr>
              <a:t>	</a:t>
            </a:r>
            <a:r>
              <a:rPr lang="en-US" altLang="en-US" i="1" dirty="0" err="1"/>
              <a:t>w</a:t>
            </a:r>
            <a:r>
              <a:rPr lang="en-US" altLang="en-US" i="1" baseline="-25000" dirty="0" err="1"/>
              <a:t>ij</a:t>
            </a:r>
            <a:r>
              <a:rPr lang="en-US" altLang="en-US" dirty="0">
                <a:solidFill>
                  <a:schemeClr val="tx2"/>
                </a:solidFill>
              </a:rPr>
              <a:t> = 0            otherwise</a:t>
            </a:r>
            <a:r>
              <a:rPr lang="en-US" altLang="en-US" dirty="0"/>
              <a:t> </a:t>
            </a:r>
          </a:p>
          <a:p>
            <a:pPr algn="l">
              <a:spcBef>
                <a:spcPct val="50000"/>
              </a:spcBef>
            </a:pPr>
            <a:r>
              <a:rPr lang="en-US" altLang="en-US" i="1" dirty="0" err="1"/>
              <a:t>w</a:t>
            </a:r>
            <a:r>
              <a:rPr lang="en-US" altLang="en-US" i="1" baseline="-25000" dirty="0" err="1"/>
              <a:t>ij</a:t>
            </a:r>
            <a:r>
              <a:rPr lang="en-US" altLang="en-US" dirty="0"/>
              <a:t> is the </a:t>
            </a:r>
            <a:r>
              <a:rPr lang="en-US" altLang="en-US" b="1" u="sng" dirty="0"/>
              <a:t>weight</a:t>
            </a:r>
            <a:r>
              <a:rPr lang="en-US" altLang="en-US" dirty="0"/>
              <a:t> of term </a:t>
            </a:r>
            <a:r>
              <a:rPr lang="en-US" altLang="en-US" i="1" dirty="0"/>
              <a:t>j</a:t>
            </a:r>
            <a:r>
              <a:rPr lang="en-US" altLang="en-US" dirty="0"/>
              <a:t> in document </a:t>
            </a:r>
            <a:r>
              <a:rPr lang="en-US" altLang="en-US" i="1" dirty="0" err="1"/>
              <a:t>i</a:t>
            </a:r>
            <a:r>
              <a:rPr lang="en-US" altLang="en-US" dirty="0"/>
              <a:t>. </a:t>
            </a:r>
          </a:p>
        </p:txBody>
      </p:sp>
    </p:spTree>
    <p:extLst>
      <p:ext uri="{BB962C8B-B14F-4D97-AF65-F5344CB8AC3E}">
        <p14:creationId xmlns:p14="http://schemas.microsoft.com/office/powerpoint/2010/main" val="494127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5F31B68-9336-664E-AE73-A3FFD1F23E23}"/>
              </a:ext>
            </a:extLst>
          </p:cNvPr>
          <p:cNvSpPr>
            <a:spLocks noGrp="1" noChangeArrowheads="1"/>
          </p:cNvSpPr>
          <p:nvPr>
            <p:ph type="title"/>
          </p:nvPr>
        </p:nvSpPr>
        <p:spPr>
          <a:xfrm>
            <a:off x="381000" y="228600"/>
            <a:ext cx="8077200" cy="1143000"/>
          </a:xfrm>
        </p:spPr>
        <p:txBody>
          <a:bodyPr/>
          <a:lstStyle/>
          <a:p>
            <a:r>
              <a:rPr lang="en-US" altLang="en-US" dirty="0">
                <a:ea typeface="ＭＳ Ｐゴシック" panose="020B0600070205080204" pitchFamily="34" charset="-128"/>
              </a:rPr>
              <a:t>Vector model of text</a:t>
            </a:r>
            <a:br>
              <a:rPr lang="en-US" altLang="en-US" dirty="0">
                <a:ea typeface="ＭＳ Ｐゴシック" panose="020B0600070205080204" pitchFamily="34" charset="-128"/>
              </a:rPr>
            </a:br>
            <a:r>
              <a:rPr lang="en-US" altLang="en-US" dirty="0">
                <a:ea typeface="ＭＳ Ｐゴシック" panose="020B0600070205080204" pitchFamily="34" charset="-128"/>
              </a:rPr>
              <a:t>Bag of words model</a:t>
            </a:r>
          </a:p>
        </p:txBody>
      </p:sp>
      <p:sp>
        <p:nvSpPr>
          <p:cNvPr id="78851" name="Text Box 3">
            <a:extLst>
              <a:ext uri="{FF2B5EF4-FFF2-40B4-BE49-F238E27FC236}">
                <a16:creationId xmlns:a16="http://schemas.microsoft.com/office/drawing/2014/main" id="{846BBE96-A26C-524E-93FC-9D92653D6CBA}"/>
              </a:ext>
            </a:extLst>
          </p:cNvPr>
          <p:cNvSpPr txBox="1">
            <a:spLocks noChangeArrowheads="1"/>
          </p:cNvSpPr>
          <p:nvPr/>
        </p:nvSpPr>
        <p:spPr bwMode="auto">
          <a:xfrm>
            <a:off x="723900" y="3372267"/>
            <a:ext cx="78486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dirty="0"/>
              <a:t>	ant   bee   cat   dog   eel   fox   gnu   hog          </a:t>
            </a:r>
            <a:r>
              <a:rPr lang="en-US" altLang="en-US" i="1" dirty="0"/>
              <a:t>length</a:t>
            </a:r>
            <a:r>
              <a:rPr lang="en-US" altLang="en-US" dirty="0"/>
              <a:t>  </a:t>
            </a:r>
          </a:p>
          <a:p>
            <a:pPr>
              <a:spcBef>
                <a:spcPct val="50000"/>
              </a:spcBef>
            </a:pPr>
            <a:r>
              <a:rPr lang="en-US" altLang="en-US" i="1" dirty="0"/>
              <a:t>d</a:t>
            </a:r>
            <a:r>
              <a:rPr lang="en-US" altLang="en-US" baseline="-25000" dirty="0"/>
              <a:t>1</a:t>
            </a:r>
            <a:r>
              <a:rPr lang="en-US" altLang="en-US" dirty="0"/>
              <a:t>         2      1                                                                  </a:t>
            </a:r>
            <a:r>
              <a:rPr lang="en-US" altLang="en-US" dirty="0">
                <a:sym typeface="Symbol" pitchFamily="2" charset="2"/>
              </a:rPr>
              <a:t>5</a:t>
            </a:r>
            <a:endParaRPr lang="en-US" altLang="en-US" dirty="0"/>
          </a:p>
          <a:p>
            <a:pPr>
              <a:spcBef>
                <a:spcPct val="50000"/>
              </a:spcBef>
            </a:pPr>
            <a:r>
              <a:rPr lang="en-US" altLang="en-US" i="1" dirty="0"/>
              <a:t> d</a:t>
            </a:r>
            <a:r>
              <a:rPr lang="en-US" altLang="en-US" baseline="-25000" dirty="0"/>
              <a:t>2</a:t>
            </a:r>
            <a:r>
              <a:rPr lang="en-US" altLang="en-US" dirty="0"/>
              <a:t>         1      1              4                                 1               </a:t>
            </a:r>
            <a:r>
              <a:rPr lang="en-US" altLang="en-US" dirty="0">
                <a:sym typeface="Symbol" pitchFamily="2" charset="2"/>
              </a:rPr>
              <a:t>19</a:t>
            </a:r>
            <a:endParaRPr lang="en-US" altLang="en-US" dirty="0"/>
          </a:p>
          <a:p>
            <a:pPr>
              <a:spcBef>
                <a:spcPct val="50000"/>
              </a:spcBef>
            </a:pPr>
            <a:r>
              <a:rPr lang="en-US" altLang="en-US" i="1" dirty="0"/>
              <a:t>d</a:t>
            </a:r>
            <a:r>
              <a:rPr lang="en-US" altLang="en-US" baseline="-25000" dirty="0"/>
              <a:t>3</a:t>
            </a:r>
            <a:r>
              <a:rPr lang="en-US" altLang="en-US" dirty="0"/>
              <a:t>                         1      1      1       1       1                        </a:t>
            </a:r>
            <a:r>
              <a:rPr lang="en-US" altLang="en-US" dirty="0">
                <a:sym typeface="Symbol" pitchFamily="2" charset="2"/>
              </a:rPr>
              <a:t>5</a:t>
            </a:r>
          </a:p>
        </p:txBody>
      </p:sp>
      <p:sp>
        <p:nvSpPr>
          <p:cNvPr id="78852" name="Rectangle 4">
            <a:extLst>
              <a:ext uri="{FF2B5EF4-FFF2-40B4-BE49-F238E27FC236}">
                <a16:creationId xmlns:a16="http://schemas.microsoft.com/office/drawing/2014/main" id="{6E28CBAE-1E87-3A4C-AC19-1F6A7BDAAE82}"/>
              </a:ext>
            </a:extLst>
          </p:cNvPr>
          <p:cNvSpPr>
            <a:spLocks noChangeArrowheads="1"/>
          </p:cNvSpPr>
          <p:nvPr/>
        </p:nvSpPr>
        <p:spPr bwMode="auto">
          <a:xfrm>
            <a:off x="838200" y="3962400"/>
            <a:ext cx="6172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853" name="Line 5">
            <a:extLst>
              <a:ext uri="{FF2B5EF4-FFF2-40B4-BE49-F238E27FC236}">
                <a16:creationId xmlns:a16="http://schemas.microsoft.com/office/drawing/2014/main" id="{9DD35EE4-2675-ED4F-9660-6836FE96F68B}"/>
              </a:ext>
            </a:extLst>
          </p:cNvPr>
          <p:cNvSpPr>
            <a:spLocks noChangeShapeType="1"/>
          </p:cNvSpPr>
          <p:nvPr/>
        </p:nvSpPr>
        <p:spPr bwMode="auto">
          <a:xfrm>
            <a:off x="1828800" y="34290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54" name="Line 6">
            <a:extLst>
              <a:ext uri="{FF2B5EF4-FFF2-40B4-BE49-F238E27FC236}">
                <a16:creationId xmlns:a16="http://schemas.microsoft.com/office/drawing/2014/main" id="{EBFB8F33-D123-4A49-B177-64313D899A2F}"/>
              </a:ext>
            </a:extLst>
          </p:cNvPr>
          <p:cNvSpPr>
            <a:spLocks noChangeShapeType="1"/>
          </p:cNvSpPr>
          <p:nvPr/>
        </p:nvSpPr>
        <p:spPr bwMode="auto">
          <a:xfrm>
            <a:off x="2438400" y="34290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55" name="Line 7">
            <a:extLst>
              <a:ext uri="{FF2B5EF4-FFF2-40B4-BE49-F238E27FC236}">
                <a16:creationId xmlns:a16="http://schemas.microsoft.com/office/drawing/2014/main" id="{50C0A104-4FB3-6944-B284-A10B1A24C29B}"/>
              </a:ext>
            </a:extLst>
          </p:cNvPr>
          <p:cNvSpPr>
            <a:spLocks noChangeShapeType="1"/>
          </p:cNvSpPr>
          <p:nvPr/>
        </p:nvSpPr>
        <p:spPr bwMode="auto">
          <a:xfrm>
            <a:off x="3048000" y="34290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56" name="Line 8">
            <a:extLst>
              <a:ext uri="{FF2B5EF4-FFF2-40B4-BE49-F238E27FC236}">
                <a16:creationId xmlns:a16="http://schemas.microsoft.com/office/drawing/2014/main" id="{615EFEA3-A425-E348-A8B2-96FFCA028847}"/>
              </a:ext>
            </a:extLst>
          </p:cNvPr>
          <p:cNvSpPr>
            <a:spLocks noChangeShapeType="1"/>
          </p:cNvSpPr>
          <p:nvPr/>
        </p:nvSpPr>
        <p:spPr bwMode="auto">
          <a:xfrm>
            <a:off x="3657600" y="34290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57" name="Line 9">
            <a:extLst>
              <a:ext uri="{FF2B5EF4-FFF2-40B4-BE49-F238E27FC236}">
                <a16:creationId xmlns:a16="http://schemas.microsoft.com/office/drawing/2014/main" id="{30FDEEC6-1A6B-9C4B-A6D5-3EEA0613C3E8}"/>
              </a:ext>
            </a:extLst>
          </p:cNvPr>
          <p:cNvSpPr>
            <a:spLocks noChangeShapeType="1"/>
          </p:cNvSpPr>
          <p:nvPr/>
        </p:nvSpPr>
        <p:spPr bwMode="auto">
          <a:xfrm>
            <a:off x="4267200" y="34290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58" name="Line 10">
            <a:extLst>
              <a:ext uri="{FF2B5EF4-FFF2-40B4-BE49-F238E27FC236}">
                <a16:creationId xmlns:a16="http://schemas.microsoft.com/office/drawing/2014/main" id="{E710951E-E540-B744-BAB1-D17AC3989410}"/>
              </a:ext>
            </a:extLst>
          </p:cNvPr>
          <p:cNvSpPr>
            <a:spLocks noChangeShapeType="1"/>
          </p:cNvSpPr>
          <p:nvPr/>
        </p:nvSpPr>
        <p:spPr bwMode="auto">
          <a:xfrm>
            <a:off x="4876800" y="34290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59" name="Line 11">
            <a:extLst>
              <a:ext uri="{FF2B5EF4-FFF2-40B4-BE49-F238E27FC236}">
                <a16:creationId xmlns:a16="http://schemas.microsoft.com/office/drawing/2014/main" id="{558DB110-0788-9940-8C8E-4878E4B734E7}"/>
              </a:ext>
            </a:extLst>
          </p:cNvPr>
          <p:cNvSpPr>
            <a:spLocks noChangeShapeType="1"/>
          </p:cNvSpPr>
          <p:nvPr/>
        </p:nvSpPr>
        <p:spPr bwMode="auto">
          <a:xfrm>
            <a:off x="5578475" y="34290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60" name="Line 12">
            <a:extLst>
              <a:ext uri="{FF2B5EF4-FFF2-40B4-BE49-F238E27FC236}">
                <a16:creationId xmlns:a16="http://schemas.microsoft.com/office/drawing/2014/main" id="{D76895AA-2465-E145-8575-DEFDAAB9B32D}"/>
              </a:ext>
            </a:extLst>
          </p:cNvPr>
          <p:cNvSpPr>
            <a:spLocks noChangeShapeType="1"/>
          </p:cNvSpPr>
          <p:nvPr/>
        </p:nvSpPr>
        <p:spPr bwMode="auto">
          <a:xfrm>
            <a:off x="6224588" y="3429000"/>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61" name="Line 13">
            <a:extLst>
              <a:ext uri="{FF2B5EF4-FFF2-40B4-BE49-F238E27FC236}">
                <a16:creationId xmlns:a16="http://schemas.microsoft.com/office/drawing/2014/main" id="{1DFF950E-A430-2147-B044-A6AC3CD92228}"/>
              </a:ext>
            </a:extLst>
          </p:cNvPr>
          <p:cNvSpPr>
            <a:spLocks noChangeShapeType="1"/>
          </p:cNvSpPr>
          <p:nvPr/>
        </p:nvSpPr>
        <p:spPr bwMode="auto">
          <a:xfrm>
            <a:off x="7016750" y="3438525"/>
            <a:ext cx="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62" name="Line 14">
            <a:extLst>
              <a:ext uri="{FF2B5EF4-FFF2-40B4-BE49-F238E27FC236}">
                <a16:creationId xmlns:a16="http://schemas.microsoft.com/office/drawing/2014/main" id="{2C61C09B-B4FB-AF40-ABF7-8F6B1DAB956F}"/>
              </a:ext>
            </a:extLst>
          </p:cNvPr>
          <p:cNvSpPr>
            <a:spLocks noChangeShapeType="1"/>
          </p:cNvSpPr>
          <p:nvPr/>
        </p:nvSpPr>
        <p:spPr bwMode="auto">
          <a:xfrm>
            <a:off x="1828800" y="3422576"/>
            <a:ext cx="518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63" name="Text Box 15">
            <a:extLst>
              <a:ext uri="{FF2B5EF4-FFF2-40B4-BE49-F238E27FC236}">
                <a16:creationId xmlns:a16="http://schemas.microsoft.com/office/drawing/2014/main" id="{46D7FCE2-CDEB-B641-A8BC-C729EB3AC7D8}"/>
              </a:ext>
            </a:extLst>
          </p:cNvPr>
          <p:cNvSpPr txBox="1">
            <a:spLocks noChangeArrowheads="1"/>
          </p:cNvSpPr>
          <p:nvPr/>
        </p:nvSpPr>
        <p:spPr bwMode="auto">
          <a:xfrm>
            <a:off x="838200" y="57912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u="sng"/>
              <a:t>Weights:</a:t>
            </a:r>
            <a:r>
              <a:rPr lang="en-US" altLang="en-US"/>
              <a:t> </a:t>
            </a:r>
            <a:r>
              <a:rPr lang="en-US" altLang="en-US" i="1"/>
              <a:t>t</a:t>
            </a:r>
            <a:r>
              <a:rPr lang="en-US" altLang="en-US" i="1" baseline="-25000"/>
              <a:t>ij</a:t>
            </a:r>
            <a:r>
              <a:rPr lang="en-US" altLang="en-US"/>
              <a:t> = frequency that term </a:t>
            </a:r>
            <a:r>
              <a:rPr lang="en-US" altLang="en-US" i="1"/>
              <a:t>j</a:t>
            </a:r>
            <a:r>
              <a:rPr lang="en-US" altLang="en-US"/>
              <a:t> occurs in document </a:t>
            </a:r>
            <a:r>
              <a:rPr lang="en-US" altLang="en-US" i="1"/>
              <a:t>i</a:t>
            </a:r>
            <a:r>
              <a:rPr lang="en-US" altLang="en-US"/>
              <a:t> </a:t>
            </a:r>
          </a:p>
        </p:txBody>
      </p:sp>
      <p:sp>
        <p:nvSpPr>
          <p:cNvPr id="78864" name="Rectangle 16">
            <a:extLst>
              <a:ext uri="{FF2B5EF4-FFF2-40B4-BE49-F238E27FC236}">
                <a16:creationId xmlns:a16="http://schemas.microsoft.com/office/drawing/2014/main" id="{39638E20-B6FD-7244-A75D-6EEC74E6E840}"/>
              </a:ext>
            </a:extLst>
          </p:cNvPr>
          <p:cNvSpPr>
            <a:spLocks noChangeArrowheads="1"/>
          </p:cNvSpPr>
          <p:nvPr/>
        </p:nvSpPr>
        <p:spPr bwMode="auto">
          <a:xfrm>
            <a:off x="609600" y="1524000"/>
            <a:ext cx="8016875" cy="415925"/>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865" name="Text Box 17">
            <a:extLst>
              <a:ext uri="{FF2B5EF4-FFF2-40B4-BE49-F238E27FC236}">
                <a16:creationId xmlns:a16="http://schemas.microsoft.com/office/drawing/2014/main" id="{9DC1333B-2DF8-3A46-9D8B-4EA05B1BD32C}"/>
              </a:ext>
            </a:extLst>
          </p:cNvPr>
          <p:cNvSpPr txBox="1">
            <a:spLocks noChangeArrowheads="1"/>
          </p:cNvSpPr>
          <p:nvPr/>
        </p:nvSpPr>
        <p:spPr bwMode="auto">
          <a:xfrm>
            <a:off x="609600" y="1529464"/>
            <a:ext cx="8016875" cy="16804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tabLst>
                <a:tab pos="1482725" algn="l"/>
                <a:tab pos="5140325" algn="l"/>
              </a:tabLst>
              <a:defRPr sz="2400">
                <a:solidFill>
                  <a:schemeClr val="tx1"/>
                </a:solidFill>
                <a:latin typeface="Times New Roman" panose="02020603050405020304" pitchFamily="18" charset="0"/>
                <a:ea typeface="ＭＳ Ｐゴシック" panose="020B0600070205080204" pitchFamily="34" charset="-128"/>
              </a:defRPr>
            </a:lvl1pPr>
            <a:lvl2pPr marL="37931725" indent="-37474525">
              <a:tabLst>
                <a:tab pos="1482725" algn="l"/>
                <a:tab pos="5140325" algn="l"/>
              </a:tabLst>
              <a:defRPr sz="2400">
                <a:solidFill>
                  <a:schemeClr val="tx1"/>
                </a:solidFill>
                <a:latin typeface="Times New Roman" panose="02020603050405020304" pitchFamily="18" charset="0"/>
                <a:ea typeface="ＭＳ Ｐゴシック" panose="020B0600070205080204" pitchFamily="34" charset="-128"/>
              </a:defRPr>
            </a:lvl2pPr>
            <a:lvl3pPr>
              <a:tabLst>
                <a:tab pos="1482725" algn="l"/>
                <a:tab pos="5140325" algn="l"/>
              </a:tabLst>
              <a:defRPr sz="2400">
                <a:solidFill>
                  <a:schemeClr val="tx1"/>
                </a:solidFill>
                <a:latin typeface="Times New Roman" panose="02020603050405020304" pitchFamily="18" charset="0"/>
                <a:ea typeface="ＭＳ Ｐゴシック" panose="020B0600070205080204" pitchFamily="34" charset="-128"/>
              </a:defRPr>
            </a:lvl3pPr>
            <a:lvl4pPr>
              <a:tabLst>
                <a:tab pos="1482725" algn="l"/>
                <a:tab pos="5140325" algn="l"/>
              </a:tabLst>
              <a:defRPr sz="2400">
                <a:solidFill>
                  <a:schemeClr val="tx1"/>
                </a:solidFill>
                <a:latin typeface="Times New Roman" panose="02020603050405020304" pitchFamily="18" charset="0"/>
                <a:ea typeface="ＭＳ Ｐゴシック" panose="020B0600070205080204" pitchFamily="34" charset="-128"/>
              </a:defRPr>
            </a:lvl4pPr>
            <a:lvl5pPr>
              <a:tabLst>
                <a:tab pos="1482725" algn="l"/>
                <a:tab pos="5140325" algn="l"/>
              </a:tabLst>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tabLst>
                <a:tab pos="1482725" algn="l"/>
                <a:tab pos="5140325" algn="l"/>
              </a:tabLs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tabLst>
                <a:tab pos="1482725" algn="l"/>
                <a:tab pos="5140325" algn="l"/>
              </a:tabLs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tabLst>
                <a:tab pos="1482725" algn="l"/>
                <a:tab pos="5140325" algn="l"/>
              </a:tabLs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tabLst>
                <a:tab pos="1482725" algn="l"/>
                <a:tab pos="5140325" algn="l"/>
              </a:tabLst>
              <a:defRPr sz="2400">
                <a:solidFill>
                  <a:schemeClr val="tx1"/>
                </a:solidFill>
                <a:latin typeface="Times New Roman" panose="02020603050405020304" pitchFamily="18" charset="0"/>
                <a:ea typeface="ＭＳ Ｐゴシック" panose="020B0600070205080204" pitchFamily="34" charset="-128"/>
              </a:defRPr>
            </a:lvl9pPr>
          </a:lstStyle>
          <a:p>
            <a:pPr algn="l">
              <a:spcBef>
                <a:spcPct val="10000"/>
              </a:spcBef>
            </a:pPr>
            <a:r>
              <a:rPr lang="en-US" altLang="en-US" dirty="0"/>
              <a:t>document	                   text	       terms</a:t>
            </a:r>
            <a:endParaRPr lang="en-US" altLang="en-US" i="1" dirty="0"/>
          </a:p>
          <a:p>
            <a:pPr algn="l">
              <a:spcBef>
                <a:spcPct val="10000"/>
              </a:spcBef>
            </a:pPr>
            <a:r>
              <a:rPr lang="en-US" altLang="en-US" i="1" dirty="0"/>
              <a:t>      d</a:t>
            </a:r>
            <a:r>
              <a:rPr lang="en-US" altLang="en-US" baseline="-25000" dirty="0"/>
              <a:t>1</a:t>
            </a:r>
            <a:r>
              <a:rPr lang="en-US" altLang="en-US" dirty="0"/>
              <a:t>	</a:t>
            </a:r>
            <a:r>
              <a:rPr lang="en-US" altLang="en-US" i="1" dirty="0"/>
              <a:t>ant ant bee</a:t>
            </a:r>
            <a:r>
              <a:rPr lang="en-US" altLang="en-US" dirty="0"/>
              <a:t> 	    </a:t>
            </a:r>
            <a:r>
              <a:rPr lang="en-US" altLang="en-US" i="1" dirty="0"/>
              <a:t>ant bee</a:t>
            </a:r>
            <a:endParaRPr lang="en-US" altLang="en-US" dirty="0"/>
          </a:p>
          <a:p>
            <a:pPr algn="l">
              <a:spcBef>
                <a:spcPct val="10000"/>
              </a:spcBef>
            </a:pPr>
            <a:r>
              <a:rPr lang="en-US" altLang="en-US" i="1" dirty="0"/>
              <a:t>      d</a:t>
            </a:r>
            <a:r>
              <a:rPr lang="en-US" altLang="en-US" baseline="-25000" dirty="0"/>
              <a:t>2</a:t>
            </a:r>
            <a:r>
              <a:rPr lang="en-US" altLang="en-US" dirty="0"/>
              <a:t>	</a:t>
            </a:r>
            <a:r>
              <a:rPr lang="en-US" altLang="en-US" i="1" dirty="0"/>
              <a:t>dog bee dog hog dog ant dog</a:t>
            </a:r>
            <a:r>
              <a:rPr lang="en-US" altLang="en-US" dirty="0"/>
              <a:t>	    </a:t>
            </a:r>
            <a:r>
              <a:rPr lang="en-US" altLang="en-US" i="1" dirty="0"/>
              <a:t>ant bee dog hog</a:t>
            </a:r>
            <a:endParaRPr lang="en-US" altLang="en-US" dirty="0"/>
          </a:p>
          <a:p>
            <a:pPr algn="l">
              <a:spcBef>
                <a:spcPct val="10000"/>
              </a:spcBef>
            </a:pPr>
            <a:r>
              <a:rPr lang="en-US" altLang="en-US" i="1" dirty="0"/>
              <a:t>      d</a:t>
            </a:r>
            <a:r>
              <a:rPr lang="en-US" altLang="en-US" baseline="-25000" dirty="0"/>
              <a:t>3</a:t>
            </a:r>
            <a:r>
              <a:rPr lang="en-US" altLang="en-US" dirty="0"/>
              <a:t>	</a:t>
            </a:r>
            <a:r>
              <a:rPr lang="en-US" altLang="en-US" i="1" dirty="0"/>
              <a:t>cat gnu dog eel fox</a:t>
            </a:r>
            <a:r>
              <a:rPr lang="en-US" altLang="en-US" dirty="0"/>
              <a:t> 	    </a:t>
            </a:r>
            <a:r>
              <a:rPr lang="en-US" altLang="en-US" i="1" dirty="0"/>
              <a:t>cat dog eel fox gnu</a:t>
            </a:r>
            <a:endParaRPr lang="en-US" altLang="en-US" dirty="0"/>
          </a:p>
        </p:txBody>
      </p:sp>
      <p:sp>
        <p:nvSpPr>
          <p:cNvPr id="78866" name="Line 18">
            <a:extLst>
              <a:ext uri="{FF2B5EF4-FFF2-40B4-BE49-F238E27FC236}">
                <a16:creationId xmlns:a16="http://schemas.microsoft.com/office/drawing/2014/main" id="{9937C399-1161-ED42-8917-76DF382074AF}"/>
              </a:ext>
            </a:extLst>
          </p:cNvPr>
          <p:cNvSpPr>
            <a:spLocks noChangeShapeType="1"/>
          </p:cNvSpPr>
          <p:nvPr/>
        </p:nvSpPr>
        <p:spPr bwMode="auto">
          <a:xfrm>
            <a:off x="1981200" y="15240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67" name="Line 19">
            <a:extLst>
              <a:ext uri="{FF2B5EF4-FFF2-40B4-BE49-F238E27FC236}">
                <a16:creationId xmlns:a16="http://schemas.microsoft.com/office/drawing/2014/main" id="{368041CF-0E7E-4E44-A546-7B74F0B62F40}"/>
              </a:ext>
            </a:extLst>
          </p:cNvPr>
          <p:cNvSpPr>
            <a:spLocks noChangeShapeType="1"/>
          </p:cNvSpPr>
          <p:nvPr/>
        </p:nvSpPr>
        <p:spPr bwMode="auto">
          <a:xfrm>
            <a:off x="5780088" y="15240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r>
              <a:rPr lang="en-US" dirty="0"/>
              <a:t> </a:t>
            </a:r>
          </a:p>
        </p:txBody>
      </p:sp>
    </p:spTree>
    <p:extLst>
      <p:ext uri="{BB962C8B-B14F-4D97-AF65-F5344CB8AC3E}">
        <p14:creationId xmlns:p14="http://schemas.microsoft.com/office/powerpoint/2010/main" val="1645949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685800" y="228600"/>
            <a:ext cx="7772400" cy="1143000"/>
          </a:xfrm>
        </p:spPr>
        <p:txBody>
          <a:bodyPr/>
          <a:lstStyle/>
          <a:p>
            <a:r>
              <a:rPr lang="en-US" sz="3600">
                <a:ea typeface="ＭＳ Ｐゴシック" pitchFamily="4" charset="-128"/>
                <a:cs typeface="ＭＳ Ｐゴシック" pitchFamily="4" charset="-128"/>
              </a:rPr>
              <a:t>Basic Vector Space Methods: Similarity between 2 documents</a:t>
            </a:r>
            <a:endParaRPr lang="en-US">
              <a:ea typeface="ＭＳ Ｐゴシック" pitchFamily="4" charset="-128"/>
              <a:cs typeface="ＭＳ Ｐゴシック" pitchFamily="4" charset="-128"/>
            </a:endParaRPr>
          </a:p>
        </p:txBody>
      </p:sp>
      <p:sp>
        <p:nvSpPr>
          <p:cNvPr id="53250" name="Text Box 3"/>
          <p:cNvSpPr txBox="1">
            <a:spLocks noChangeArrowheads="1"/>
          </p:cNvSpPr>
          <p:nvPr/>
        </p:nvSpPr>
        <p:spPr bwMode="auto">
          <a:xfrm>
            <a:off x="304800" y="1905000"/>
            <a:ext cx="3505200" cy="1917700"/>
          </a:xfrm>
          <a:prstGeom prst="rect">
            <a:avLst/>
          </a:prstGeom>
          <a:noFill/>
          <a:ln w="9525">
            <a:noFill/>
            <a:miter lim="800000"/>
            <a:headEnd/>
            <a:tailEnd/>
          </a:ln>
        </p:spPr>
        <p:txBody>
          <a:bodyPr>
            <a:prstTxWarp prst="textNoShape">
              <a:avLst/>
            </a:prstTxWarp>
            <a:spAutoFit/>
          </a:bodyPr>
          <a:lstStyle/>
          <a:p>
            <a:pPr>
              <a:spcBef>
                <a:spcPct val="50000"/>
              </a:spcBef>
            </a:pPr>
            <a:r>
              <a:rPr lang="en-US"/>
              <a:t>The </a:t>
            </a:r>
            <a:r>
              <a:rPr lang="en-US" b="1">
                <a:solidFill>
                  <a:srgbClr val="0000CC"/>
                </a:solidFill>
              </a:rPr>
              <a:t>similarity</a:t>
            </a:r>
            <a:r>
              <a:rPr lang="en-US"/>
              <a:t> between two documents is a function of the </a:t>
            </a:r>
            <a:r>
              <a:rPr lang="en-US" b="1">
                <a:solidFill>
                  <a:srgbClr val="0000CC"/>
                </a:solidFill>
              </a:rPr>
              <a:t>angle</a:t>
            </a:r>
            <a:r>
              <a:rPr lang="en-US"/>
              <a:t> between their </a:t>
            </a:r>
            <a:r>
              <a:rPr lang="en-US" b="1">
                <a:solidFill>
                  <a:srgbClr val="0000CC"/>
                </a:solidFill>
              </a:rPr>
              <a:t>vectors</a:t>
            </a:r>
            <a:r>
              <a:rPr lang="en-US"/>
              <a:t> in the term vector space.</a:t>
            </a:r>
            <a:endParaRPr lang="en-US" i="1"/>
          </a:p>
        </p:txBody>
      </p:sp>
      <p:grpSp>
        <p:nvGrpSpPr>
          <p:cNvPr id="2" name="Group 4"/>
          <p:cNvGrpSpPr>
            <a:grpSpLocks/>
          </p:cNvGrpSpPr>
          <p:nvPr/>
        </p:nvGrpSpPr>
        <p:grpSpPr bwMode="auto">
          <a:xfrm>
            <a:off x="4038600" y="1600200"/>
            <a:ext cx="4648200" cy="4079875"/>
            <a:chOff x="1584" y="851"/>
            <a:chExt cx="3456" cy="3258"/>
          </a:xfrm>
        </p:grpSpPr>
        <p:sp>
          <p:nvSpPr>
            <p:cNvPr id="53252" name="Line 5"/>
            <p:cNvSpPr>
              <a:spLocks noChangeShapeType="1"/>
            </p:cNvSpPr>
            <p:nvPr/>
          </p:nvSpPr>
          <p:spPr bwMode="auto">
            <a:xfrm>
              <a:off x="1680" y="1200"/>
              <a:ext cx="0" cy="1824"/>
            </a:xfrm>
            <a:prstGeom prst="line">
              <a:avLst/>
            </a:prstGeom>
            <a:noFill/>
            <a:ln w="9525">
              <a:solidFill>
                <a:srgbClr val="0000CC"/>
              </a:solidFill>
              <a:round/>
              <a:headEnd type="triangle" w="med" len="med"/>
              <a:tailEnd/>
            </a:ln>
          </p:spPr>
          <p:txBody>
            <a:bodyPr>
              <a:prstTxWarp prst="textNoShape">
                <a:avLst/>
              </a:prstTxWarp>
            </a:bodyPr>
            <a:lstStyle/>
            <a:p>
              <a:endParaRPr lang="en-US"/>
            </a:p>
          </p:txBody>
        </p:sp>
        <p:sp>
          <p:nvSpPr>
            <p:cNvPr id="53253" name="Line 6"/>
            <p:cNvSpPr>
              <a:spLocks noChangeShapeType="1"/>
            </p:cNvSpPr>
            <p:nvPr/>
          </p:nvSpPr>
          <p:spPr bwMode="auto">
            <a:xfrm flipV="1">
              <a:off x="1680" y="2352"/>
              <a:ext cx="2976" cy="672"/>
            </a:xfrm>
            <a:prstGeom prst="line">
              <a:avLst/>
            </a:prstGeom>
            <a:noFill/>
            <a:ln w="9525">
              <a:solidFill>
                <a:srgbClr val="0000CC"/>
              </a:solidFill>
              <a:round/>
              <a:headEnd/>
              <a:tailEnd type="triangle" w="med" len="med"/>
            </a:ln>
          </p:spPr>
          <p:txBody>
            <a:bodyPr>
              <a:prstTxWarp prst="textNoShape">
                <a:avLst/>
              </a:prstTxWarp>
            </a:bodyPr>
            <a:lstStyle/>
            <a:p>
              <a:endParaRPr lang="en-US"/>
            </a:p>
          </p:txBody>
        </p:sp>
        <p:sp>
          <p:nvSpPr>
            <p:cNvPr id="53254" name="Line 7"/>
            <p:cNvSpPr>
              <a:spLocks noChangeShapeType="1"/>
            </p:cNvSpPr>
            <p:nvPr/>
          </p:nvSpPr>
          <p:spPr bwMode="auto">
            <a:xfrm>
              <a:off x="1680" y="3024"/>
              <a:ext cx="2064" cy="864"/>
            </a:xfrm>
            <a:prstGeom prst="line">
              <a:avLst/>
            </a:prstGeom>
            <a:noFill/>
            <a:ln w="9525">
              <a:solidFill>
                <a:srgbClr val="0000CC"/>
              </a:solidFill>
              <a:round/>
              <a:headEnd/>
              <a:tailEnd type="triangle" w="med" len="med"/>
            </a:ln>
          </p:spPr>
          <p:txBody>
            <a:bodyPr>
              <a:prstTxWarp prst="textNoShape">
                <a:avLst/>
              </a:prstTxWarp>
            </a:bodyPr>
            <a:lstStyle/>
            <a:p>
              <a:endParaRPr lang="en-US"/>
            </a:p>
          </p:txBody>
        </p:sp>
        <p:sp>
          <p:nvSpPr>
            <p:cNvPr id="53255" name="Text Box 8"/>
            <p:cNvSpPr txBox="1">
              <a:spLocks noChangeArrowheads="1"/>
            </p:cNvSpPr>
            <p:nvPr/>
          </p:nvSpPr>
          <p:spPr bwMode="auto">
            <a:xfrm>
              <a:off x="3840" y="3744"/>
              <a:ext cx="288" cy="365"/>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rgbClr val="0000CC"/>
                  </a:solidFill>
                </a:rPr>
                <a:t>t</a:t>
              </a:r>
              <a:r>
                <a:rPr lang="en-US" baseline="-25000">
                  <a:solidFill>
                    <a:srgbClr val="0000CC"/>
                  </a:solidFill>
                </a:rPr>
                <a:t>1</a:t>
              </a:r>
            </a:p>
          </p:txBody>
        </p:sp>
        <p:sp>
          <p:nvSpPr>
            <p:cNvPr id="53256" name="Text Box 9"/>
            <p:cNvSpPr txBox="1">
              <a:spLocks noChangeArrowheads="1"/>
            </p:cNvSpPr>
            <p:nvPr/>
          </p:nvSpPr>
          <p:spPr bwMode="auto">
            <a:xfrm>
              <a:off x="4752" y="2208"/>
              <a:ext cx="288" cy="365"/>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rgbClr val="0000CC"/>
                  </a:solidFill>
                </a:rPr>
                <a:t>t</a:t>
              </a:r>
              <a:r>
                <a:rPr lang="en-US" baseline="-25000">
                  <a:solidFill>
                    <a:srgbClr val="0000CC"/>
                  </a:solidFill>
                </a:rPr>
                <a:t>2</a:t>
              </a:r>
            </a:p>
          </p:txBody>
        </p:sp>
        <p:sp>
          <p:nvSpPr>
            <p:cNvPr id="53257" name="Text Box 10"/>
            <p:cNvSpPr txBox="1">
              <a:spLocks noChangeArrowheads="1"/>
            </p:cNvSpPr>
            <p:nvPr/>
          </p:nvSpPr>
          <p:spPr bwMode="auto">
            <a:xfrm>
              <a:off x="1584" y="851"/>
              <a:ext cx="288" cy="365"/>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rgbClr val="0000CC"/>
                  </a:solidFill>
                </a:rPr>
                <a:t>t</a:t>
              </a:r>
              <a:r>
                <a:rPr lang="en-US" baseline="-25000">
                  <a:solidFill>
                    <a:srgbClr val="0000CC"/>
                  </a:solidFill>
                </a:rPr>
                <a:t>3</a:t>
              </a:r>
            </a:p>
          </p:txBody>
        </p:sp>
        <p:sp>
          <p:nvSpPr>
            <p:cNvPr id="53258" name="Line 11"/>
            <p:cNvSpPr>
              <a:spLocks noChangeShapeType="1"/>
            </p:cNvSpPr>
            <p:nvPr/>
          </p:nvSpPr>
          <p:spPr bwMode="auto">
            <a:xfrm flipV="1">
              <a:off x="1680" y="1200"/>
              <a:ext cx="1104" cy="1824"/>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259" name="Line 12"/>
            <p:cNvSpPr>
              <a:spLocks noChangeShapeType="1"/>
            </p:cNvSpPr>
            <p:nvPr/>
          </p:nvSpPr>
          <p:spPr bwMode="auto">
            <a:xfrm>
              <a:off x="2784" y="1200"/>
              <a:ext cx="0" cy="2016"/>
            </a:xfrm>
            <a:prstGeom prst="line">
              <a:avLst/>
            </a:prstGeom>
            <a:noFill/>
            <a:ln w="19050">
              <a:solidFill>
                <a:schemeClr val="tx1"/>
              </a:solidFill>
              <a:round/>
              <a:headEnd/>
              <a:tailEnd/>
            </a:ln>
          </p:spPr>
          <p:txBody>
            <a:bodyPr>
              <a:prstTxWarp prst="textNoShape">
                <a:avLst/>
              </a:prstTxWarp>
            </a:bodyPr>
            <a:lstStyle/>
            <a:p>
              <a:endParaRPr lang="en-US"/>
            </a:p>
          </p:txBody>
        </p:sp>
        <p:sp>
          <p:nvSpPr>
            <p:cNvPr id="53260" name="Line 13"/>
            <p:cNvSpPr>
              <a:spLocks noChangeShapeType="1"/>
            </p:cNvSpPr>
            <p:nvPr/>
          </p:nvSpPr>
          <p:spPr bwMode="auto">
            <a:xfrm flipV="1">
              <a:off x="2400" y="3216"/>
              <a:ext cx="384" cy="96"/>
            </a:xfrm>
            <a:prstGeom prst="line">
              <a:avLst/>
            </a:prstGeom>
            <a:noFill/>
            <a:ln w="19050">
              <a:solidFill>
                <a:schemeClr val="tx1"/>
              </a:solidFill>
              <a:round/>
              <a:headEnd/>
              <a:tailEnd/>
            </a:ln>
          </p:spPr>
          <p:txBody>
            <a:bodyPr>
              <a:prstTxWarp prst="textNoShape">
                <a:avLst/>
              </a:prstTxWarp>
            </a:bodyPr>
            <a:lstStyle/>
            <a:p>
              <a:endParaRPr lang="en-US"/>
            </a:p>
          </p:txBody>
        </p:sp>
        <p:sp>
          <p:nvSpPr>
            <p:cNvPr id="53261" name="Line 14"/>
            <p:cNvSpPr>
              <a:spLocks noChangeShapeType="1"/>
            </p:cNvSpPr>
            <p:nvPr/>
          </p:nvSpPr>
          <p:spPr bwMode="auto">
            <a:xfrm flipV="1">
              <a:off x="1680" y="1104"/>
              <a:ext cx="2016" cy="192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262" name="Line 15"/>
            <p:cNvSpPr>
              <a:spLocks noChangeShapeType="1"/>
            </p:cNvSpPr>
            <p:nvPr/>
          </p:nvSpPr>
          <p:spPr bwMode="auto">
            <a:xfrm>
              <a:off x="3696" y="1104"/>
              <a:ext cx="0" cy="2160"/>
            </a:xfrm>
            <a:prstGeom prst="line">
              <a:avLst/>
            </a:prstGeom>
            <a:noFill/>
            <a:ln w="19050">
              <a:solidFill>
                <a:schemeClr val="tx1"/>
              </a:solidFill>
              <a:round/>
              <a:headEnd/>
              <a:tailEnd/>
            </a:ln>
          </p:spPr>
          <p:txBody>
            <a:bodyPr>
              <a:prstTxWarp prst="textNoShape">
                <a:avLst/>
              </a:prstTxWarp>
            </a:bodyPr>
            <a:lstStyle/>
            <a:p>
              <a:endParaRPr lang="en-US"/>
            </a:p>
          </p:txBody>
        </p:sp>
        <p:sp>
          <p:nvSpPr>
            <p:cNvPr id="53263" name="Line 16"/>
            <p:cNvSpPr>
              <a:spLocks noChangeShapeType="1"/>
            </p:cNvSpPr>
            <p:nvPr/>
          </p:nvSpPr>
          <p:spPr bwMode="auto">
            <a:xfrm flipV="1">
              <a:off x="2832" y="3264"/>
              <a:ext cx="864" cy="240"/>
            </a:xfrm>
            <a:prstGeom prst="line">
              <a:avLst/>
            </a:prstGeom>
            <a:noFill/>
            <a:ln w="19050">
              <a:solidFill>
                <a:schemeClr val="tx1"/>
              </a:solidFill>
              <a:round/>
              <a:headEnd/>
              <a:tailEnd/>
            </a:ln>
          </p:spPr>
          <p:txBody>
            <a:bodyPr>
              <a:prstTxWarp prst="textNoShape">
                <a:avLst/>
              </a:prstTxWarp>
            </a:bodyPr>
            <a:lstStyle/>
            <a:p>
              <a:endParaRPr lang="en-US"/>
            </a:p>
          </p:txBody>
        </p:sp>
        <p:sp>
          <p:nvSpPr>
            <p:cNvPr id="53264" name="Text Box 17"/>
            <p:cNvSpPr txBox="1">
              <a:spLocks noChangeArrowheads="1"/>
            </p:cNvSpPr>
            <p:nvPr/>
          </p:nvSpPr>
          <p:spPr bwMode="auto">
            <a:xfrm>
              <a:off x="2151" y="1460"/>
              <a:ext cx="336" cy="369"/>
            </a:xfrm>
            <a:prstGeom prst="rect">
              <a:avLst/>
            </a:prstGeom>
            <a:noFill/>
            <a:ln w="9525">
              <a:noFill/>
              <a:miter lim="800000"/>
              <a:headEnd/>
              <a:tailEnd/>
            </a:ln>
          </p:spPr>
          <p:txBody>
            <a:bodyPr>
              <a:prstTxWarp prst="textNoShape">
                <a:avLst/>
              </a:prstTxWarp>
              <a:spAutoFit/>
            </a:bodyPr>
            <a:lstStyle/>
            <a:p>
              <a:pPr>
                <a:spcBef>
                  <a:spcPct val="50000"/>
                </a:spcBef>
              </a:pPr>
              <a:r>
                <a:rPr lang="en-US" i="1"/>
                <a:t>d</a:t>
              </a:r>
              <a:r>
                <a:rPr lang="en-US" baseline="-25000"/>
                <a:t>1</a:t>
              </a:r>
            </a:p>
          </p:txBody>
        </p:sp>
        <p:sp>
          <p:nvSpPr>
            <p:cNvPr id="53265" name="Text Box 18"/>
            <p:cNvSpPr txBox="1">
              <a:spLocks noChangeArrowheads="1"/>
            </p:cNvSpPr>
            <p:nvPr/>
          </p:nvSpPr>
          <p:spPr bwMode="auto">
            <a:xfrm>
              <a:off x="3072" y="1585"/>
              <a:ext cx="336" cy="365"/>
            </a:xfrm>
            <a:prstGeom prst="rect">
              <a:avLst/>
            </a:prstGeom>
            <a:noFill/>
            <a:ln w="9525">
              <a:noFill/>
              <a:miter lim="800000"/>
              <a:headEnd/>
              <a:tailEnd/>
            </a:ln>
          </p:spPr>
          <p:txBody>
            <a:bodyPr>
              <a:prstTxWarp prst="textNoShape">
                <a:avLst/>
              </a:prstTxWarp>
              <a:spAutoFit/>
            </a:bodyPr>
            <a:lstStyle/>
            <a:p>
              <a:pPr>
                <a:spcBef>
                  <a:spcPct val="50000"/>
                </a:spcBef>
              </a:pPr>
              <a:r>
                <a:rPr lang="en-US" i="1"/>
                <a:t>d</a:t>
              </a:r>
              <a:r>
                <a:rPr lang="en-US" baseline="-25000"/>
                <a:t>2</a:t>
              </a:r>
            </a:p>
          </p:txBody>
        </p:sp>
        <p:sp>
          <p:nvSpPr>
            <p:cNvPr id="53266" name="Line 19"/>
            <p:cNvSpPr>
              <a:spLocks noChangeShapeType="1"/>
            </p:cNvSpPr>
            <p:nvPr/>
          </p:nvSpPr>
          <p:spPr bwMode="auto">
            <a:xfrm>
              <a:off x="2160" y="2256"/>
              <a:ext cx="192" cy="96"/>
            </a:xfrm>
            <a:prstGeom prst="line">
              <a:avLst/>
            </a:prstGeom>
            <a:noFill/>
            <a:ln w="9525">
              <a:solidFill>
                <a:schemeClr val="tx1"/>
              </a:solidFill>
              <a:round/>
              <a:headEnd/>
              <a:tailEnd/>
            </a:ln>
          </p:spPr>
          <p:txBody>
            <a:bodyPr>
              <a:prstTxWarp prst="textNoShape">
                <a:avLst/>
              </a:prstTxWarp>
            </a:bodyPr>
            <a:lstStyle/>
            <a:p>
              <a:endParaRPr lang="en-US"/>
            </a:p>
          </p:txBody>
        </p:sp>
        <p:sp>
          <p:nvSpPr>
            <p:cNvPr id="53267" name="Text Box 20"/>
            <p:cNvSpPr txBox="1">
              <a:spLocks noChangeArrowheads="1"/>
            </p:cNvSpPr>
            <p:nvPr/>
          </p:nvSpPr>
          <p:spPr bwMode="auto">
            <a:xfrm>
              <a:off x="2037" y="2251"/>
              <a:ext cx="336" cy="366"/>
            </a:xfrm>
            <a:prstGeom prst="rect">
              <a:avLst/>
            </a:prstGeom>
            <a:noFill/>
            <a:ln w="9525">
              <a:noFill/>
              <a:miter lim="800000"/>
              <a:headEnd/>
              <a:tailEnd/>
            </a:ln>
          </p:spPr>
          <p:txBody>
            <a:bodyPr>
              <a:prstTxWarp prst="textNoShape">
                <a:avLst/>
              </a:prstTxWarp>
              <a:spAutoFit/>
            </a:bodyPr>
            <a:lstStyle/>
            <a:p>
              <a:pPr>
                <a:spcBef>
                  <a:spcPct val="50000"/>
                </a:spcBef>
              </a:pPr>
              <a:r>
                <a:rPr lang="en-US">
                  <a:sym typeface="Symbol" pitchFamily="4" charset="2"/>
                </a:rPr>
                <a:t></a:t>
              </a:r>
              <a:endParaRPr lang="en-US"/>
            </a:p>
          </p:txBody>
        </p:sp>
        <p:sp>
          <p:nvSpPr>
            <p:cNvPr id="53268" name="Line 21"/>
            <p:cNvSpPr>
              <a:spLocks noChangeShapeType="1"/>
            </p:cNvSpPr>
            <p:nvPr/>
          </p:nvSpPr>
          <p:spPr bwMode="auto">
            <a:xfrm>
              <a:off x="1680" y="3024"/>
              <a:ext cx="1162" cy="483"/>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EA72E87-D3DE-DF43-9365-B05CE26A820A}"/>
              </a:ext>
            </a:extLst>
          </p:cNvPr>
          <p:cNvSpPr>
            <a:spLocks noGrp="1" noChangeArrowheads="1"/>
          </p:cNvSpPr>
          <p:nvPr>
            <p:ph type="title"/>
          </p:nvPr>
        </p:nvSpPr>
        <p:spPr>
          <a:xfrm>
            <a:off x="685800" y="152400"/>
            <a:ext cx="7772400" cy="1143000"/>
          </a:xfrm>
        </p:spPr>
        <p:txBody>
          <a:bodyPr/>
          <a:lstStyle/>
          <a:p>
            <a:r>
              <a:rPr lang="en-US" altLang="en-US">
                <a:ea typeface="ＭＳ Ｐゴシック" panose="020B0600070205080204" pitchFamily="34" charset="-128"/>
              </a:rPr>
              <a:t>Document similarity</a:t>
            </a:r>
            <a:br>
              <a:rPr lang="en-US" altLang="en-US">
                <a:ea typeface="ＭＳ Ｐゴシック" panose="020B0600070205080204" pitchFamily="34" charset="-128"/>
              </a:rPr>
            </a:br>
            <a:r>
              <a:rPr lang="en-US" altLang="en-US" sz="3200">
                <a:ea typeface="ＭＳ Ｐゴシック" panose="020B0600070205080204" pitchFamily="34" charset="-128"/>
              </a:rPr>
              <a:t>(Vector Space Scoring)</a:t>
            </a:r>
            <a:endParaRPr lang="en-US" altLang="en-US">
              <a:ea typeface="ＭＳ Ｐゴシック" panose="020B0600070205080204" pitchFamily="34" charset="-128"/>
            </a:endParaRPr>
          </a:p>
        </p:txBody>
      </p:sp>
      <p:sp>
        <p:nvSpPr>
          <p:cNvPr id="70659" name="Text Box 3">
            <a:extLst>
              <a:ext uri="{FF2B5EF4-FFF2-40B4-BE49-F238E27FC236}">
                <a16:creationId xmlns:a16="http://schemas.microsoft.com/office/drawing/2014/main" id="{72F458FA-EACB-5446-9D4A-61A53D748CA5}"/>
              </a:ext>
            </a:extLst>
          </p:cNvPr>
          <p:cNvSpPr txBox="1">
            <a:spLocks noChangeArrowheads="1"/>
          </p:cNvSpPr>
          <p:nvPr/>
        </p:nvSpPr>
        <p:spPr bwMode="auto">
          <a:xfrm>
            <a:off x="533400" y="1219200"/>
            <a:ext cx="8610600"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l">
              <a:spcBef>
                <a:spcPct val="50000"/>
              </a:spcBef>
            </a:pPr>
            <a:r>
              <a:rPr lang="en-US" altLang="en-US" b="1" dirty="0"/>
              <a:t>d</a:t>
            </a:r>
            <a:r>
              <a:rPr lang="en-US" altLang="en-US" dirty="0"/>
              <a:t> = (</a:t>
            </a:r>
            <a:r>
              <a:rPr lang="en-US" altLang="en-US" i="1" dirty="0"/>
              <a:t>w</a:t>
            </a:r>
            <a:r>
              <a:rPr lang="en-US" altLang="en-US" baseline="-25000" dirty="0"/>
              <a:t>1</a:t>
            </a:r>
            <a:r>
              <a:rPr lang="en-US" altLang="en-US" dirty="0"/>
              <a:t>, </a:t>
            </a:r>
            <a:r>
              <a:rPr lang="en-US" altLang="en-US" i="1" dirty="0"/>
              <a:t>w</a:t>
            </a:r>
            <a:r>
              <a:rPr lang="en-US" altLang="en-US" baseline="-25000" dirty="0"/>
              <a:t>2</a:t>
            </a:r>
            <a:r>
              <a:rPr lang="en-US" altLang="en-US" dirty="0"/>
              <a:t>,w</a:t>
            </a:r>
            <a:r>
              <a:rPr lang="en-US" altLang="en-US" baseline="-25000" dirty="0"/>
              <a:t>3</a:t>
            </a:r>
            <a:r>
              <a:rPr lang="en-US" altLang="en-US" dirty="0"/>
              <a:t>, ..., </a:t>
            </a:r>
            <a:r>
              <a:rPr lang="en-US" altLang="en-US" i="1" dirty="0" err="1"/>
              <a:t>w</a:t>
            </a:r>
            <a:r>
              <a:rPr lang="en-US" altLang="en-US" i="1" baseline="-25000" dirty="0" err="1"/>
              <a:t>n</a:t>
            </a:r>
            <a:r>
              <a:rPr lang="en-US" altLang="en-US" dirty="0"/>
              <a:t>) is a vector in an </a:t>
            </a:r>
            <a:r>
              <a:rPr lang="en-US" altLang="en-US" i="1" dirty="0"/>
              <a:t>n</a:t>
            </a:r>
            <a:r>
              <a:rPr lang="en-US" altLang="en-US" dirty="0"/>
              <a:t>-dimensional vector space</a:t>
            </a:r>
          </a:p>
          <a:p>
            <a:pPr algn="l">
              <a:spcBef>
                <a:spcPct val="50000"/>
              </a:spcBef>
            </a:pPr>
            <a:r>
              <a:rPr lang="en-US" altLang="en-US" b="1" u="sng" dirty="0"/>
              <a:t>Length</a:t>
            </a:r>
            <a:r>
              <a:rPr lang="en-US" altLang="en-US" dirty="0"/>
              <a:t> of </a:t>
            </a:r>
            <a:r>
              <a:rPr lang="en-US" altLang="en-US" b="1" dirty="0"/>
              <a:t>d</a:t>
            </a:r>
            <a:r>
              <a:rPr lang="en-US" altLang="en-US" dirty="0"/>
              <a:t> is given by (extension of Pythagoras's theorem)</a:t>
            </a:r>
          </a:p>
          <a:p>
            <a:pPr algn="l">
              <a:spcBef>
                <a:spcPct val="10000"/>
              </a:spcBef>
            </a:pPr>
            <a:r>
              <a:rPr lang="en-US" altLang="en-US" dirty="0"/>
              <a:t>               </a:t>
            </a:r>
            <a:r>
              <a:rPr lang="en-US" altLang="en-US" i="1" dirty="0"/>
              <a:t>|</a:t>
            </a:r>
            <a:r>
              <a:rPr lang="en-US" altLang="en-US" b="1" dirty="0"/>
              <a:t>d</a:t>
            </a:r>
            <a:r>
              <a:rPr lang="en-US" altLang="en-US" dirty="0"/>
              <a:t>|</a:t>
            </a:r>
            <a:r>
              <a:rPr lang="en-US" altLang="en-US" baseline="30000" dirty="0"/>
              <a:t>2</a:t>
            </a:r>
            <a:r>
              <a:rPr lang="en-US" altLang="en-US" dirty="0"/>
              <a:t> </a:t>
            </a:r>
            <a:r>
              <a:rPr lang="en-US" altLang="en-US" i="1" dirty="0"/>
              <a:t> = w</a:t>
            </a:r>
            <a:r>
              <a:rPr lang="en-US" altLang="en-US" baseline="-25000" dirty="0"/>
              <a:t>1</a:t>
            </a:r>
            <a:r>
              <a:rPr lang="en-US" altLang="en-US" baseline="30000" dirty="0"/>
              <a:t>2</a:t>
            </a:r>
            <a:r>
              <a:rPr lang="en-US" altLang="en-US" dirty="0"/>
              <a:t> + </a:t>
            </a:r>
            <a:r>
              <a:rPr lang="en-US" altLang="en-US" i="1" dirty="0"/>
              <a:t>w</a:t>
            </a:r>
            <a:r>
              <a:rPr lang="en-US" altLang="en-US" baseline="-25000" dirty="0"/>
              <a:t>2</a:t>
            </a:r>
            <a:r>
              <a:rPr lang="en-US" altLang="en-US" baseline="30000" dirty="0"/>
              <a:t>2</a:t>
            </a:r>
            <a:r>
              <a:rPr lang="en-US" altLang="en-US" dirty="0"/>
              <a:t> + </a:t>
            </a:r>
            <a:r>
              <a:rPr lang="en-US" altLang="en-US" i="1" dirty="0"/>
              <a:t>w</a:t>
            </a:r>
            <a:r>
              <a:rPr lang="en-US" altLang="en-US" baseline="-25000" dirty="0"/>
              <a:t>3</a:t>
            </a:r>
            <a:r>
              <a:rPr lang="en-US" altLang="en-US" baseline="30000" dirty="0"/>
              <a:t>2</a:t>
            </a:r>
            <a:r>
              <a:rPr lang="en-US" altLang="en-US" dirty="0"/>
              <a:t> + ... + </a:t>
            </a:r>
            <a:r>
              <a:rPr lang="en-US" altLang="en-US" i="1" dirty="0"/>
              <a:t>w</a:t>
            </a:r>
            <a:r>
              <a:rPr lang="en-US" altLang="en-US" i="1" baseline="-25000" dirty="0"/>
              <a:t>n</a:t>
            </a:r>
            <a:r>
              <a:rPr lang="en-US" altLang="en-US" baseline="30000" dirty="0"/>
              <a:t>2</a:t>
            </a:r>
            <a:r>
              <a:rPr lang="en-US" altLang="en-US" dirty="0"/>
              <a:t>  </a:t>
            </a:r>
          </a:p>
          <a:p>
            <a:pPr algn="l">
              <a:spcBef>
                <a:spcPct val="10000"/>
              </a:spcBef>
            </a:pPr>
            <a:r>
              <a:rPr lang="en-US" altLang="en-US" dirty="0"/>
              <a:t>	  </a:t>
            </a:r>
            <a:r>
              <a:rPr lang="en-US" altLang="en-US" i="1" dirty="0"/>
              <a:t>|</a:t>
            </a:r>
            <a:r>
              <a:rPr lang="en-US" altLang="en-US" b="1" dirty="0"/>
              <a:t>d</a:t>
            </a:r>
            <a:r>
              <a:rPr lang="en-US" altLang="en-US" dirty="0"/>
              <a:t>| </a:t>
            </a:r>
            <a:r>
              <a:rPr lang="en-US" altLang="en-US" i="1" dirty="0"/>
              <a:t> = </a:t>
            </a:r>
            <a:r>
              <a:rPr lang="en-US" altLang="en-US" dirty="0"/>
              <a:t>(</a:t>
            </a:r>
            <a:r>
              <a:rPr lang="en-US" altLang="en-US" i="1" dirty="0"/>
              <a:t>w</a:t>
            </a:r>
            <a:r>
              <a:rPr lang="en-US" altLang="en-US" baseline="-25000" dirty="0"/>
              <a:t>1</a:t>
            </a:r>
            <a:r>
              <a:rPr lang="en-US" altLang="en-US" baseline="30000" dirty="0"/>
              <a:t>2</a:t>
            </a:r>
            <a:r>
              <a:rPr lang="en-US" altLang="en-US" dirty="0"/>
              <a:t> + </a:t>
            </a:r>
            <a:r>
              <a:rPr lang="en-US" altLang="en-US" i="1" dirty="0"/>
              <a:t>w</a:t>
            </a:r>
            <a:r>
              <a:rPr lang="en-US" altLang="en-US" baseline="-25000" dirty="0"/>
              <a:t>2</a:t>
            </a:r>
            <a:r>
              <a:rPr lang="en-US" altLang="en-US" baseline="30000" dirty="0"/>
              <a:t>2</a:t>
            </a:r>
            <a:r>
              <a:rPr lang="en-US" altLang="en-US" dirty="0"/>
              <a:t> + </a:t>
            </a:r>
            <a:r>
              <a:rPr lang="en-US" altLang="en-US" i="1" dirty="0"/>
              <a:t>w</a:t>
            </a:r>
            <a:r>
              <a:rPr lang="en-US" altLang="en-US" baseline="-25000" dirty="0"/>
              <a:t>3</a:t>
            </a:r>
            <a:r>
              <a:rPr lang="en-US" altLang="en-US" baseline="30000" dirty="0"/>
              <a:t>2</a:t>
            </a:r>
            <a:r>
              <a:rPr lang="en-US" altLang="en-US" dirty="0"/>
              <a:t> + ... + </a:t>
            </a:r>
            <a:r>
              <a:rPr lang="en-US" altLang="en-US" i="1" dirty="0"/>
              <a:t>w</a:t>
            </a:r>
            <a:r>
              <a:rPr lang="en-US" altLang="en-US" i="1" baseline="-25000" dirty="0"/>
              <a:t>n</a:t>
            </a:r>
            <a:r>
              <a:rPr lang="en-US" altLang="en-US" baseline="30000" dirty="0"/>
              <a:t>2</a:t>
            </a:r>
            <a:r>
              <a:rPr lang="en-US" altLang="en-US" dirty="0"/>
              <a:t> )</a:t>
            </a:r>
            <a:r>
              <a:rPr lang="en-US" altLang="en-US" baseline="30000" dirty="0"/>
              <a:t>1/2</a:t>
            </a:r>
          </a:p>
          <a:p>
            <a:pPr algn="l">
              <a:spcBef>
                <a:spcPct val="50000"/>
              </a:spcBef>
            </a:pPr>
            <a:r>
              <a:rPr lang="en-US" altLang="en-US" dirty="0"/>
              <a:t>If </a:t>
            </a:r>
            <a:r>
              <a:rPr lang="en-US" altLang="en-US" b="1" dirty="0"/>
              <a:t>d</a:t>
            </a:r>
            <a:r>
              <a:rPr lang="en-US" altLang="en-US" baseline="-25000" dirty="0"/>
              <a:t>1</a:t>
            </a:r>
            <a:r>
              <a:rPr lang="en-US" altLang="en-US" dirty="0"/>
              <a:t> and</a:t>
            </a:r>
            <a:r>
              <a:rPr lang="en-US" altLang="en-US" b="1" dirty="0"/>
              <a:t> d</a:t>
            </a:r>
            <a:r>
              <a:rPr lang="en-US" altLang="en-US" baseline="-25000" dirty="0"/>
              <a:t>2</a:t>
            </a:r>
            <a:r>
              <a:rPr lang="en-US" altLang="en-US" dirty="0"/>
              <a:t> are document vectors:</a:t>
            </a:r>
          </a:p>
          <a:p>
            <a:pPr algn="l">
              <a:spcBef>
                <a:spcPct val="50000"/>
              </a:spcBef>
            </a:pPr>
            <a:r>
              <a:rPr lang="en-US" altLang="en-US" b="1" u="sng" dirty="0"/>
              <a:t>Inner product</a:t>
            </a:r>
            <a:r>
              <a:rPr lang="en-US" altLang="en-US" dirty="0"/>
              <a:t> (or dot product) is given by</a:t>
            </a:r>
          </a:p>
          <a:p>
            <a:pPr algn="l">
              <a:spcBef>
                <a:spcPct val="10000"/>
              </a:spcBef>
            </a:pPr>
            <a:r>
              <a:rPr lang="en-US" altLang="en-US" dirty="0"/>
              <a:t>	   </a:t>
            </a:r>
            <a:r>
              <a:rPr lang="en-US" altLang="en-US" b="1" dirty="0"/>
              <a:t>d</a:t>
            </a:r>
            <a:r>
              <a:rPr lang="en-US" altLang="en-US" baseline="-25000" dirty="0"/>
              <a:t>1</a:t>
            </a:r>
            <a:r>
              <a:rPr lang="en-US" altLang="en-US" b="1" dirty="0"/>
              <a:t>.d</a:t>
            </a:r>
            <a:r>
              <a:rPr lang="en-US" altLang="en-US" baseline="-25000" dirty="0"/>
              <a:t>2 </a:t>
            </a:r>
            <a:r>
              <a:rPr lang="en-US" altLang="en-US" dirty="0"/>
              <a:t>= </a:t>
            </a:r>
            <a:r>
              <a:rPr lang="en-US" altLang="en-US" i="1" dirty="0"/>
              <a:t>w</a:t>
            </a:r>
            <a:r>
              <a:rPr lang="en-US" altLang="en-US" baseline="-25000" dirty="0"/>
              <a:t>11</a:t>
            </a:r>
            <a:r>
              <a:rPr lang="en-US" altLang="en-US" i="1" dirty="0"/>
              <a:t>w</a:t>
            </a:r>
            <a:r>
              <a:rPr lang="en-US" altLang="en-US" baseline="-25000" dirty="0"/>
              <a:t>21</a:t>
            </a:r>
            <a:r>
              <a:rPr lang="en-US" altLang="en-US" dirty="0"/>
              <a:t> + </a:t>
            </a:r>
            <a:r>
              <a:rPr lang="en-US" altLang="en-US" i="1" dirty="0"/>
              <a:t>w</a:t>
            </a:r>
            <a:r>
              <a:rPr lang="en-US" altLang="en-US" baseline="-25000" dirty="0"/>
              <a:t>12</a:t>
            </a:r>
            <a:r>
              <a:rPr lang="en-US" altLang="en-US" i="1" dirty="0"/>
              <a:t>w</a:t>
            </a:r>
            <a:r>
              <a:rPr lang="en-US" altLang="en-US" baseline="-25000" dirty="0"/>
              <a:t>22 </a:t>
            </a:r>
            <a:r>
              <a:rPr lang="en-US" altLang="en-US" dirty="0"/>
              <a:t>+</a:t>
            </a:r>
            <a:r>
              <a:rPr lang="en-US" altLang="en-US" baseline="-25000" dirty="0"/>
              <a:t> </a:t>
            </a:r>
            <a:r>
              <a:rPr lang="en-US" altLang="en-US" i="1" dirty="0"/>
              <a:t>w</a:t>
            </a:r>
            <a:r>
              <a:rPr lang="en-US" altLang="en-US" baseline="-25000" dirty="0"/>
              <a:t>13</a:t>
            </a:r>
            <a:r>
              <a:rPr lang="en-US" altLang="en-US" i="1" dirty="0"/>
              <a:t>w</a:t>
            </a:r>
            <a:r>
              <a:rPr lang="en-US" altLang="en-US" baseline="-25000" dirty="0"/>
              <a:t>23</a:t>
            </a:r>
            <a:r>
              <a:rPr lang="en-US" altLang="en-US" dirty="0"/>
              <a:t> + ... + </a:t>
            </a:r>
            <a:r>
              <a:rPr lang="en-US" altLang="en-US" i="1" dirty="0"/>
              <a:t>w</a:t>
            </a:r>
            <a:r>
              <a:rPr lang="en-US" altLang="en-US" baseline="-25000" dirty="0"/>
              <a:t>1n</a:t>
            </a:r>
            <a:r>
              <a:rPr lang="en-US" altLang="en-US" i="1" dirty="0"/>
              <a:t>w</a:t>
            </a:r>
            <a:r>
              <a:rPr lang="en-US" altLang="en-US" baseline="-25000" dirty="0"/>
              <a:t>2n</a:t>
            </a:r>
          </a:p>
          <a:p>
            <a:pPr algn="l">
              <a:spcBef>
                <a:spcPct val="50000"/>
              </a:spcBef>
            </a:pPr>
            <a:r>
              <a:rPr lang="en-US" altLang="en-US" b="1" u="sng" dirty="0"/>
              <a:t>Cosine angle</a:t>
            </a:r>
            <a:r>
              <a:rPr lang="en-US" altLang="en-US" dirty="0"/>
              <a:t> between the docs </a:t>
            </a:r>
            <a:r>
              <a:rPr lang="en-US" altLang="en-US" b="1" dirty="0"/>
              <a:t>d</a:t>
            </a:r>
            <a:r>
              <a:rPr lang="en-US" altLang="en-US" baseline="-25000" dirty="0"/>
              <a:t>1</a:t>
            </a:r>
            <a:r>
              <a:rPr lang="en-US" altLang="en-US" dirty="0"/>
              <a:t> and</a:t>
            </a:r>
            <a:r>
              <a:rPr lang="en-US" altLang="en-US" b="1" dirty="0"/>
              <a:t> d</a:t>
            </a:r>
            <a:r>
              <a:rPr lang="en-US" altLang="en-US" baseline="-25000" dirty="0"/>
              <a:t>2 </a:t>
            </a:r>
            <a:r>
              <a:rPr lang="en-US" altLang="en-US" dirty="0"/>
              <a:t>determines doc similarity</a:t>
            </a:r>
            <a:endParaRPr lang="en-US" altLang="en-US" baseline="-25000" dirty="0"/>
          </a:p>
          <a:p>
            <a:pPr algn="l">
              <a:spcBef>
                <a:spcPct val="50000"/>
              </a:spcBef>
            </a:pPr>
            <a:r>
              <a:rPr lang="en-US" altLang="en-US" baseline="-25000" dirty="0"/>
              <a:t>                      </a:t>
            </a:r>
            <a:r>
              <a:rPr lang="en-US" altLang="en-US" dirty="0"/>
              <a:t>cos (</a:t>
            </a:r>
            <a:r>
              <a:rPr lang="en-US" altLang="en-US" dirty="0">
                <a:sym typeface="Symbol" pitchFamily="2" charset="2"/>
              </a:rPr>
              <a:t>) = </a:t>
            </a:r>
            <a:r>
              <a:rPr lang="en-US" altLang="en-US" dirty="0"/>
              <a:t> </a:t>
            </a:r>
          </a:p>
        </p:txBody>
      </p:sp>
      <p:grpSp>
        <p:nvGrpSpPr>
          <p:cNvPr id="70660" name="Group 5">
            <a:extLst>
              <a:ext uri="{FF2B5EF4-FFF2-40B4-BE49-F238E27FC236}">
                <a16:creationId xmlns:a16="http://schemas.microsoft.com/office/drawing/2014/main" id="{D9F95DE9-EA03-5041-B12C-0AFAF53DDE50}"/>
              </a:ext>
            </a:extLst>
          </p:cNvPr>
          <p:cNvGrpSpPr>
            <a:grpSpLocks/>
          </p:cNvGrpSpPr>
          <p:nvPr/>
        </p:nvGrpSpPr>
        <p:grpSpPr bwMode="auto">
          <a:xfrm>
            <a:off x="3200400" y="5029200"/>
            <a:ext cx="1241425" cy="830263"/>
            <a:chOff x="2971800" y="5029200"/>
            <a:chExt cx="914400" cy="830997"/>
          </a:xfrm>
        </p:grpSpPr>
        <p:sp>
          <p:nvSpPr>
            <p:cNvPr id="70662" name="Text Box 4">
              <a:extLst>
                <a:ext uri="{FF2B5EF4-FFF2-40B4-BE49-F238E27FC236}">
                  <a16:creationId xmlns:a16="http://schemas.microsoft.com/office/drawing/2014/main" id="{5F4CCFDE-8A89-B84D-A675-CCF5CA51919A}"/>
                </a:ext>
              </a:extLst>
            </p:cNvPr>
            <p:cNvSpPr txBox="1">
              <a:spLocks noChangeArrowheads="1"/>
            </p:cNvSpPr>
            <p:nvPr/>
          </p:nvSpPr>
          <p:spPr bwMode="auto">
            <a:xfrm>
              <a:off x="3007893" y="5029200"/>
              <a:ext cx="8422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a:t>  </a:t>
              </a:r>
              <a:r>
                <a:rPr lang="en-US" altLang="en-US" b="1"/>
                <a:t>d</a:t>
              </a:r>
              <a:r>
                <a:rPr lang="en-US" altLang="en-US" baseline="-25000"/>
                <a:t>1</a:t>
              </a:r>
              <a:r>
                <a:rPr lang="en-US" altLang="en-US" b="1"/>
                <a:t>.d</a:t>
              </a:r>
              <a:r>
                <a:rPr lang="en-US" altLang="en-US" baseline="-25000"/>
                <a:t>2   </a:t>
              </a:r>
              <a:r>
                <a:rPr lang="en-US" altLang="en-US" i="1"/>
                <a:t>|</a:t>
              </a:r>
              <a:r>
                <a:rPr lang="en-US" altLang="en-US" b="1"/>
                <a:t>d</a:t>
              </a:r>
              <a:r>
                <a:rPr lang="en-US" altLang="en-US" baseline="-25000"/>
                <a:t>1</a:t>
              </a:r>
              <a:r>
                <a:rPr lang="en-US" altLang="en-US"/>
                <a:t>| </a:t>
              </a:r>
              <a:r>
                <a:rPr lang="en-US" altLang="en-US" i="1"/>
                <a:t>|</a:t>
              </a:r>
              <a:r>
                <a:rPr lang="en-US" altLang="en-US" b="1"/>
                <a:t>d</a:t>
              </a:r>
              <a:r>
                <a:rPr lang="en-US" altLang="en-US" baseline="-25000"/>
                <a:t>2</a:t>
              </a:r>
              <a:r>
                <a:rPr lang="en-US" altLang="en-US"/>
                <a:t>|</a:t>
              </a:r>
            </a:p>
          </p:txBody>
        </p:sp>
        <p:sp>
          <p:nvSpPr>
            <p:cNvPr id="70663" name="Line 5">
              <a:extLst>
                <a:ext uri="{FF2B5EF4-FFF2-40B4-BE49-F238E27FC236}">
                  <a16:creationId xmlns:a16="http://schemas.microsoft.com/office/drawing/2014/main" id="{4A67ED0B-5AA2-8B48-874D-AD4DB3193A96}"/>
                </a:ext>
              </a:extLst>
            </p:cNvPr>
            <p:cNvSpPr>
              <a:spLocks noChangeShapeType="1"/>
            </p:cNvSpPr>
            <p:nvPr/>
          </p:nvSpPr>
          <p:spPr bwMode="auto">
            <a:xfrm>
              <a:off x="2971800" y="5486400"/>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661" name="TextBox 6">
            <a:extLst>
              <a:ext uri="{FF2B5EF4-FFF2-40B4-BE49-F238E27FC236}">
                <a16:creationId xmlns:a16="http://schemas.microsoft.com/office/drawing/2014/main" id="{DA7FCE55-DF06-9F49-B536-16E1EF164C5E}"/>
              </a:ext>
            </a:extLst>
          </p:cNvPr>
          <p:cNvSpPr txBox="1">
            <a:spLocks noChangeArrowheads="1"/>
          </p:cNvSpPr>
          <p:nvPr/>
        </p:nvSpPr>
        <p:spPr bwMode="auto">
          <a:xfrm>
            <a:off x="914400" y="6096000"/>
            <a:ext cx="7789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cos (</a:t>
            </a:r>
            <a:r>
              <a:rPr lang="en-US" altLang="en-US">
                <a:sym typeface="Symbol" pitchFamily="2" charset="2"/>
              </a:rPr>
              <a:t>) = 1; documents exactly the same; = 0, totally different</a:t>
            </a:r>
            <a:endParaRPr lang="en-US" altLang="en-US"/>
          </a:p>
        </p:txBody>
      </p:sp>
    </p:spTree>
    <p:extLst>
      <p:ext uri="{BB962C8B-B14F-4D97-AF65-F5344CB8AC3E}">
        <p14:creationId xmlns:p14="http://schemas.microsoft.com/office/powerpoint/2010/main" val="220326023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a:extLst>
              <a:ext uri="{FF2B5EF4-FFF2-40B4-BE49-F238E27FC236}">
                <a16:creationId xmlns:a16="http://schemas.microsoft.com/office/drawing/2014/main" id="{39216771-BD3A-9C4B-8D7D-BC9374EC2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19200"/>
            <a:ext cx="6438900"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3">
            <a:extLst>
              <a:ext uri="{FF2B5EF4-FFF2-40B4-BE49-F238E27FC236}">
                <a16:creationId xmlns:a16="http://schemas.microsoft.com/office/drawing/2014/main" id="{6184E4E7-AF10-254F-85FC-602CAB84A314}"/>
              </a:ext>
            </a:extLst>
          </p:cNvPr>
          <p:cNvSpPr>
            <a:spLocks noChangeArrowheads="1"/>
          </p:cNvSpPr>
          <p:nvPr/>
        </p:nvSpPr>
        <p:spPr bwMode="auto">
          <a:xfrm>
            <a:off x="0" y="21336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l" eaLnBrk="1" hangingPunct="1"/>
            <a:r>
              <a:rPr lang="en-US" altLang="en-US" sz="1600" b="1" dirty="0"/>
              <a:t>Soon most everything will be recorded  and indexed</a:t>
            </a:r>
          </a:p>
          <a:p>
            <a:pPr algn="l" eaLnBrk="1" hangingPunct="1"/>
            <a:r>
              <a:rPr lang="en-US" altLang="en-US" sz="1600" b="1" dirty="0"/>
              <a:t>Much will remain local</a:t>
            </a:r>
          </a:p>
          <a:p>
            <a:pPr algn="l" eaLnBrk="1" hangingPunct="1"/>
            <a:r>
              <a:rPr lang="en-US" altLang="en-US" sz="1600" b="1" dirty="0"/>
              <a:t>Most bytes will never be seen by humans.</a:t>
            </a:r>
          </a:p>
          <a:p>
            <a:pPr algn="l" eaLnBrk="1" hangingPunct="1"/>
            <a:r>
              <a:rPr lang="en-US" altLang="en-US" sz="1600" b="1" u="sng" dirty="0">
                <a:solidFill>
                  <a:srgbClr val="FF0000"/>
                </a:solidFill>
              </a:rPr>
              <a:t>Search</a:t>
            </a:r>
            <a:r>
              <a:rPr lang="en-US" altLang="en-US" sz="1600" b="1" dirty="0"/>
              <a:t>, data summarization, trend detection, information and knowledge extraction and discovery are key technologies</a:t>
            </a:r>
          </a:p>
          <a:p>
            <a:pPr algn="l" eaLnBrk="1" hangingPunct="1"/>
            <a:r>
              <a:rPr lang="en-US" altLang="en-US" sz="1600" b="1" dirty="0"/>
              <a:t>So will be infrastructure to manage this.</a:t>
            </a:r>
          </a:p>
        </p:txBody>
      </p:sp>
      <p:sp>
        <p:nvSpPr>
          <p:cNvPr id="32771" name="Text Box 4">
            <a:extLst>
              <a:ext uri="{FF2B5EF4-FFF2-40B4-BE49-F238E27FC236}">
                <a16:creationId xmlns:a16="http://schemas.microsoft.com/office/drawing/2014/main" id="{934D9F76-4DE6-5445-882B-B9FD436823BF}"/>
              </a:ext>
            </a:extLst>
          </p:cNvPr>
          <p:cNvSpPr txBox="1">
            <a:spLocks noChangeArrowheads="1"/>
          </p:cNvSpPr>
          <p:nvPr/>
        </p:nvSpPr>
        <p:spPr bwMode="auto">
          <a:xfrm>
            <a:off x="567069" y="533400"/>
            <a:ext cx="74494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b="1" dirty="0">
                <a:solidFill>
                  <a:srgbClr val="FF0000"/>
                </a:solidFill>
                <a:latin typeface="Arial" panose="020B0604020202020204" pitchFamily="34" charset="0"/>
              </a:rPr>
              <a:t>Digitization of Everything: the Zettabytes </a:t>
            </a:r>
            <a:r>
              <a:rPr lang="en-US" altLang="en-US" sz="2400" b="1">
                <a:solidFill>
                  <a:srgbClr val="FF0000"/>
                </a:solidFill>
                <a:latin typeface="Arial" panose="020B0604020202020204" pitchFamily="34" charset="0"/>
              </a:rPr>
              <a:t>are here</a:t>
            </a:r>
            <a:endParaRPr lang="en-US" altLang="en-US" sz="2400" b="1" dirty="0">
              <a:solidFill>
                <a:srgbClr val="FF0000"/>
              </a:solidFill>
              <a:latin typeface="Arial" panose="020B0604020202020204" pitchFamily="34" charset="0"/>
            </a:endParaRPr>
          </a:p>
        </p:txBody>
      </p:sp>
    </p:spTree>
    <p:extLst>
      <p:ext uri="{BB962C8B-B14F-4D97-AF65-F5344CB8AC3E}">
        <p14:creationId xmlns:p14="http://schemas.microsoft.com/office/powerpoint/2010/main" val="4266755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6F22E4FA-8542-C045-8524-5F8DC348993B}"/>
              </a:ext>
            </a:extLst>
          </p:cNvPr>
          <p:cNvSpPr>
            <a:spLocks noGrp="1" noChangeArrowheads="1"/>
          </p:cNvSpPr>
          <p:nvPr>
            <p:ph type="title"/>
          </p:nvPr>
        </p:nvSpPr>
        <p:spPr>
          <a:xfrm>
            <a:off x="685800" y="304800"/>
            <a:ext cx="7772400" cy="1143000"/>
          </a:xfrm>
        </p:spPr>
        <p:txBody>
          <a:bodyPr/>
          <a:lstStyle/>
          <a:p>
            <a:r>
              <a:rPr lang="en-US" altLang="en-US" sz="3200" dirty="0">
                <a:ea typeface="ＭＳ Ｐゴシック" panose="020B0600070205080204" pitchFamily="34" charset="-128"/>
              </a:rPr>
              <a:t>Data structure for search – inverted index</a:t>
            </a:r>
          </a:p>
        </p:txBody>
      </p:sp>
      <p:sp>
        <p:nvSpPr>
          <p:cNvPr id="124930" name="Rectangle 3">
            <a:extLst>
              <a:ext uri="{FF2B5EF4-FFF2-40B4-BE49-F238E27FC236}">
                <a16:creationId xmlns:a16="http://schemas.microsoft.com/office/drawing/2014/main" id="{2F3D1327-18DA-4E4E-85AA-FFD5B4DF2F4B}"/>
              </a:ext>
            </a:extLst>
          </p:cNvPr>
          <p:cNvSpPr>
            <a:spLocks noGrp="1" noChangeArrowheads="1"/>
          </p:cNvSpPr>
          <p:nvPr>
            <p:ph type="body" idx="1"/>
          </p:nvPr>
        </p:nvSpPr>
        <p:spPr>
          <a:xfrm>
            <a:off x="381000" y="1524000"/>
            <a:ext cx="6781800" cy="1219200"/>
          </a:xfrm>
        </p:spPr>
        <p:txBody>
          <a:bodyPr/>
          <a:lstStyle/>
          <a:p>
            <a:pPr>
              <a:lnSpc>
                <a:spcPct val="90000"/>
              </a:lnSpc>
            </a:pPr>
            <a:r>
              <a:rPr lang="en-US" altLang="en-US" sz="2800" dirty="0">
                <a:ea typeface="ＭＳ Ｐゴシック" panose="020B0600070205080204" pitchFamily="34" charset="-128"/>
              </a:rPr>
              <a:t>Documents are parsed one document at a time to extract </a:t>
            </a:r>
            <a:r>
              <a:rPr lang="en-US" altLang="en-US" sz="2800" u="sng" dirty="0">
                <a:ea typeface="ＭＳ Ｐゴシック" panose="020B0600070205080204" pitchFamily="34" charset="-128"/>
              </a:rPr>
              <a:t>tokens/terms</a:t>
            </a:r>
            <a:r>
              <a:rPr lang="en-US" altLang="en-US" sz="2800" dirty="0">
                <a:ea typeface="ＭＳ Ｐゴシック" panose="020B0600070205080204" pitchFamily="34" charset="-128"/>
              </a:rPr>
              <a:t>. These are saved with the Document ID (DID) to create a postings file.</a:t>
            </a:r>
          </a:p>
        </p:txBody>
      </p:sp>
      <p:sp>
        <p:nvSpPr>
          <p:cNvPr id="124931" name="Rectangle 4">
            <a:extLst>
              <a:ext uri="{FF2B5EF4-FFF2-40B4-BE49-F238E27FC236}">
                <a16:creationId xmlns:a16="http://schemas.microsoft.com/office/drawing/2014/main" id="{228F3EEA-B29F-5F42-9426-17D2BB188378}"/>
              </a:ext>
            </a:extLst>
          </p:cNvPr>
          <p:cNvSpPr>
            <a:spLocks noChangeArrowheads="1"/>
          </p:cNvSpPr>
          <p:nvPr/>
        </p:nvSpPr>
        <p:spPr bwMode="auto">
          <a:xfrm>
            <a:off x="685800" y="4038600"/>
            <a:ext cx="2209800" cy="21336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ClrTx/>
              <a:buFontTx/>
              <a:buNone/>
            </a:pPr>
            <a:r>
              <a:rPr lang="en-US" altLang="en-US" sz="2400" dirty="0"/>
              <a:t>Now is the time</a:t>
            </a:r>
          </a:p>
          <a:p>
            <a:pPr algn="ctr">
              <a:spcBef>
                <a:spcPct val="0"/>
              </a:spcBef>
              <a:buClrTx/>
              <a:buFontTx/>
              <a:buNone/>
            </a:pPr>
            <a:r>
              <a:rPr lang="en-US" altLang="en-US" sz="2400" dirty="0"/>
              <a:t>for all good men</a:t>
            </a:r>
          </a:p>
          <a:p>
            <a:pPr algn="ctr">
              <a:spcBef>
                <a:spcPct val="0"/>
              </a:spcBef>
              <a:buClrTx/>
              <a:buFontTx/>
              <a:buNone/>
            </a:pPr>
            <a:r>
              <a:rPr lang="en-US" altLang="en-US" sz="2400" dirty="0"/>
              <a:t>to come to the aid</a:t>
            </a:r>
          </a:p>
          <a:p>
            <a:pPr algn="ctr">
              <a:spcBef>
                <a:spcPct val="0"/>
              </a:spcBef>
              <a:buClrTx/>
              <a:buFontTx/>
              <a:buNone/>
            </a:pPr>
            <a:r>
              <a:rPr lang="en-US" altLang="en-US" sz="2400" dirty="0"/>
              <a:t>of their country.</a:t>
            </a:r>
          </a:p>
        </p:txBody>
      </p:sp>
      <p:sp>
        <p:nvSpPr>
          <p:cNvPr id="124932" name="Text Box 5">
            <a:extLst>
              <a:ext uri="{FF2B5EF4-FFF2-40B4-BE49-F238E27FC236}">
                <a16:creationId xmlns:a16="http://schemas.microsoft.com/office/drawing/2014/main" id="{E2DE17D5-FAD4-5D46-872A-C95D7E362A61}"/>
              </a:ext>
            </a:extLst>
          </p:cNvPr>
          <p:cNvSpPr txBox="1">
            <a:spLocks noChangeArrowheads="1"/>
          </p:cNvSpPr>
          <p:nvPr/>
        </p:nvSpPr>
        <p:spPr bwMode="auto">
          <a:xfrm>
            <a:off x="1295400" y="35814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FontTx/>
              <a:buNone/>
            </a:pPr>
            <a:r>
              <a:rPr lang="en-US" altLang="en-US" sz="2400"/>
              <a:t>Doc 1</a:t>
            </a:r>
          </a:p>
        </p:txBody>
      </p:sp>
      <p:sp>
        <p:nvSpPr>
          <p:cNvPr id="124933" name="Rectangle 6">
            <a:extLst>
              <a:ext uri="{FF2B5EF4-FFF2-40B4-BE49-F238E27FC236}">
                <a16:creationId xmlns:a16="http://schemas.microsoft.com/office/drawing/2014/main" id="{9FA88FB7-D724-7540-B581-406E48614EA6}"/>
              </a:ext>
            </a:extLst>
          </p:cNvPr>
          <p:cNvSpPr>
            <a:spLocks noChangeArrowheads="1"/>
          </p:cNvSpPr>
          <p:nvPr/>
        </p:nvSpPr>
        <p:spPr bwMode="auto">
          <a:xfrm>
            <a:off x="3124200" y="4038600"/>
            <a:ext cx="2362200" cy="2286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ClrTx/>
              <a:buFontTx/>
              <a:buNone/>
            </a:pPr>
            <a:r>
              <a:rPr lang="en-US" altLang="en-US" sz="2400" dirty="0"/>
              <a:t>It was a dark and</a:t>
            </a:r>
          </a:p>
          <a:p>
            <a:pPr algn="ctr">
              <a:spcBef>
                <a:spcPct val="0"/>
              </a:spcBef>
              <a:buClrTx/>
              <a:buFontTx/>
              <a:buNone/>
            </a:pPr>
            <a:r>
              <a:rPr lang="en-US" altLang="en-US" sz="2400" dirty="0"/>
              <a:t>stormy night in </a:t>
            </a:r>
          </a:p>
          <a:p>
            <a:pPr algn="ctr">
              <a:spcBef>
                <a:spcPct val="0"/>
              </a:spcBef>
              <a:buClrTx/>
              <a:buFontTx/>
              <a:buNone/>
            </a:pPr>
            <a:r>
              <a:rPr lang="en-US" altLang="en-US" sz="2400" dirty="0"/>
              <a:t>the country </a:t>
            </a:r>
          </a:p>
          <a:p>
            <a:pPr algn="ctr">
              <a:spcBef>
                <a:spcPct val="0"/>
              </a:spcBef>
              <a:buClrTx/>
              <a:buFontTx/>
              <a:buNone/>
            </a:pPr>
            <a:r>
              <a:rPr lang="en-US" altLang="en-US" sz="2400" dirty="0"/>
              <a:t>manor. The time </a:t>
            </a:r>
          </a:p>
          <a:p>
            <a:pPr algn="ctr">
              <a:spcBef>
                <a:spcPct val="0"/>
              </a:spcBef>
              <a:buClrTx/>
              <a:buFontTx/>
              <a:buNone/>
            </a:pPr>
            <a:r>
              <a:rPr lang="en-US" altLang="en-US" sz="2400" dirty="0"/>
              <a:t>was past midnight.</a:t>
            </a:r>
          </a:p>
        </p:txBody>
      </p:sp>
      <p:sp>
        <p:nvSpPr>
          <p:cNvPr id="124934" name="Text Box 7">
            <a:extLst>
              <a:ext uri="{FF2B5EF4-FFF2-40B4-BE49-F238E27FC236}">
                <a16:creationId xmlns:a16="http://schemas.microsoft.com/office/drawing/2014/main" id="{CB299E48-67F9-F642-BB8E-9C325ABA1D87}"/>
              </a:ext>
            </a:extLst>
          </p:cNvPr>
          <p:cNvSpPr txBox="1">
            <a:spLocks noChangeArrowheads="1"/>
          </p:cNvSpPr>
          <p:nvPr/>
        </p:nvSpPr>
        <p:spPr bwMode="auto">
          <a:xfrm>
            <a:off x="3886200" y="35814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FontTx/>
              <a:buNone/>
            </a:pPr>
            <a:r>
              <a:rPr lang="en-US" altLang="en-US" sz="2400"/>
              <a:t>Doc 2</a:t>
            </a:r>
          </a:p>
        </p:txBody>
      </p:sp>
      <p:graphicFrame>
        <p:nvGraphicFramePr>
          <p:cNvPr id="124935" name="Object 8">
            <a:extLst>
              <a:ext uri="{FF2B5EF4-FFF2-40B4-BE49-F238E27FC236}">
                <a16:creationId xmlns:a16="http://schemas.microsoft.com/office/drawing/2014/main" id="{92039F6D-5A87-4943-ABA5-819FFE119B92}"/>
              </a:ext>
            </a:extLst>
          </p:cNvPr>
          <p:cNvGraphicFramePr>
            <a:graphicFrameLocks noChangeAspect="1"/>
          </p:cNvGraphicFramePr>
          <p:nvPr/>
        </p:nvGraphicFramePr>
        <p:xfrm>
          <a:off x="7391400" y="1295400"/>
          <a:ext cx="1223963" cy="5356225"/>
        </p:xfrm>
        <a:graphic>
          <a:graphicData uri="http://schemas.openxmlformats.org/presentationml/2006/ole">
            <mc:AlternateContent xmlns:mc="http://schemas.openxmlformats.org/markup-compatibility/2006">
              <mc:Choice xmlns:v="urn:schemas-microsoft-com:vml" Requires="v">
                <p:oleObj spid="_x0000_s63489" name="Worksheet" r:id="rId4" imgW="1460500" imgH="6350000" progId="Excel.Sheet.8">
                  <p:embed/>
                </p:oleObj>
              </mc:Choice>
              <mc:Fallback>
                <p:oleObj name="Worksheet" r:id="rId4" imgW="1460500" imgH="6350000" progId="Excel.Sheet.8">
                  <p:embed/>
                  <p:pic>
                    <p:nvPicPr>
                      <p:cNvPr id="124935" name="Object 8">
                        <a:extLst>
                          <a:ext uri="{FF2B5EF4-FFF2-40B4-BE49-F238E27FC236}">
                            <a16:creationId xmlns:a16="http://schemas.microsoft.com/office/drawing/2014/main" id="{92039F6D-5A87-4943-ABA5-819FFE119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1295400"/>
                        <a:ext cx="1223963" cy="535622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4936" name="Line 9">
            <a:extLst>
              <a:ext uri="{FF2B5EF4-FFF2-40B4-BE49-F238E27FC236}">
                <a16:creationId xmlns:a16="http://schemas.microsoft.com/office/drawing/2014/main" id="{2086F0DF-BCF4-D042-AB45-F5C1DBE19932}"/>
              </a:ext>
            </a:extLst>
          </p:cNvPr>
          <p:cNvSpPr>
            <a:spLocks noChangeShapeType="1"/>
          </p:cNvSpPr>
          <p:nvPr/>
        </p:nvSpPr>
        <p:spPr bwMode="auto">
          <a:xfrm>
            <a:off x="5867400" y="4876800"/>
            <a:ext cx="1371600" cy="0"/>
          </a:xfrm>
          <a:prstGeom prst="line">
            <a:avLst/>
          </a:prstGeom>
          <a:noFill/>
          <a:ln w="762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24937" name="Text Box 10">
            <a:extLst>
              <a:ext uri="{FF2B5EF4-FFF2-40B4-BE49-F238E27FC236}">
                <a16:creationId xmlns:a16="http://schemas.microsoft.com/office/drawing/2014/main" id="{9C59B761-CE59-1C48-91F3-94346FA507E9}"/>
              </a:ext>
            </a:extLst>
          </p:cNvPr>
          <p:cNvSpPr txBox="1">
            <a:spLocks noChangeArrowheads="1"/>
          </p:cNvSpPr>
          <p:nvPr/>
        </p:nvSpPr>
        <p:spPr bwMode="auto">
          <a:xfrm>
            <a:off x="4772025" y="2933700"/>
            <a:ext cx="178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FontTx/>
              <a:buNone/>
            </a:pPr>
            <a:r>
              <a:rPr lang="en-US" altLang="en-US" sz="2400" dirty="0"/>
              <a:t>&lt;term, DID&gt;</a:t>
            </a:r>
          </a:p>
        </p:txBody>
      </p:sp>
    </p:spTree>
    <p:extLst>
      <p:ext uri="{BB962C8B-B14F-4D97-AF65-F5344CB8AC3E}">
        <p14:creationId xmlns:p14="http://schemas.microsoft.com/office/powerpoint/2010/main" val="1377899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28D5A069-EF08-404E-866E-19776F1F59E2}"/>
              </a:ext>
            </a:extLst>
          </p:cNvPr>
          <p:cNvSpPr>
            <a:spLocks noGrp="1" noChangeArrowheads="1"/>
          </p:cNvSpPr>
          <p:nvPr>
            <p:ph type="title"/>
          </p:nvPr>
        </p:nvSpPr>
        <p:spPr>
          <a:xfrm>
            <a:off x="0" y="228600"/>
            <a:ext cx="7772400" cy="1143000"/>
          </a:xfrm>
        </p:spPr>
        <p:txBody>
          <a:bodyPr/>
          <a:lstStyle/>
          <a:p>
            <a:pPr algn="l"/>
            <a:r>
              <a:rPr lang="en-US" altLang="en-US">
                <a:ea typeface="ＭＳ Ｐゴシック" panose="020B0600070205080204" pitchFamily="34" charset="-128"/>
              </a:rPr>
              <a:t>How Inverted </a:t>
            </a:r>
            <a:br>
              <a:rPr lang="en-US" altLang="en-US">
                <a:ea typeface="ＭＳ Ｐゴシック" panose="020B0600070205080204" pitchFamily="34" charset="-128"/>
              </a:rPr>
            </a:br>
            <a:r>
              <a:rPr lang="en-US" altLang="en-US">
                <a:ea typeface="ＭＳ Ｐゴシック" panose="020B0600070205080204" pitchFamily="34" charset="-128"/>
              </a:rPr>
              <a:t>Files are Created</a:t>
            </a:r>
          </a:p>
        </p:txBody>
      </p:sp>
      <p:sp>
        <p:nvSpPr>
          <p:cNvPr id="126978" name="Rectangle 3">
            <a:extLst>
              <a:ext uri="{FF2B5EF4-FFF2-40B4-BE49-F238E27FC236}">
                <a16:creationId xmlns:a16="http://schemas.microsoft.com/office/drawing/2014/main" id="{42AE9956-8865-4F43-B058-C04831EF2D65}"/>
              </a:ext>
            </a:extLst>
          </p:cNvPr>
          <p:cNvSpPr>
            <a:spLocks noGrp="1" noChangeArrowheads="1"/>
          </p:cNvSpPr>
          <p:nvPr>
            <p:ph type="body" idx="1"/>
          </p:nvPr>
        </p:nvSpPr>
        <p:spPr>
          <a:xfrm>
            <a:off x="685800" y="1981200"/>
            <a:ext cx="4495800" cy="4114800"/>
          </a:xfrm>
        </p:spPr>
        <p:txBody>
          <a:bodyPr/>
          <a:lstStyle/>
          <a:p>
            <a:r>
              <a:rPr lang="en-US" altLang="en-US" dirty="0">
                <a:ea typeface="ＭＳ Ｐゴシック" panose="020B0600070205080204" pitchFamily="34" charset="-128"/>
              </a:rPr>
              <a:t>After all documents have been parsed, the inverted file is sorted alphabetically and in document order.</a:t>
            </a:r>
          </a:p>
          <a:p>
            <a:r>
              <a:rPr lang="en-US" altLang="en-US" dirty="0">
                <a:ea typeface="ＭＳ Ｐゴシック" panose="020B0600070205080204" pitchFamily="34" charset="-128"/>
              </a:rPr>
              <a:t>Each entry is a posting</a:t>
            </a:r>
          </a:p>
        </p:txBody>
      </p:sp>
      <p:graphicFrame>
        <p:nvGraphicFramePr>
          <p:cNvPr id="126979" name="Object 4">
            <a:extLst>
              <a:ext uri="{FF2B5EF4-FFF2-40B4-BE49-F238E27FC236}">
                <a16:creationId xmlns:a16="http://schemas.microsoft.com/office/drawing/2014/main" id="{1745B883-3EDD-F842-B504-74B037B3C1FE}"/>
              </a:ext>
            </a:extLst>
          </p:cNvPr>
          <p:cNvGraphicFramePr>
            <a:graphicFrameLocks noChangeAspect="1"/>
          </p:cNvGraphicFramePr>
          <p:nvPr/>
        </p:nvGraphicFramePr>
        <p:xfrm>
          <a:off x="7375525" y="228600"/>
          <a:ext cx="1468438" cy="6423025"/>
        </p:xfrm>
        <a:graphic>
          <a:graphicData uri="http://schemas.openxmlformats.org/presentationml/2006/ole">
            <mc:AlternateContent xmlns:mc="http://schemas.openxmlformats.org/markup-compatibility/2006">
              <mc:Choice xmlns:v="urn:schemas-microsoft-com:vml" Requires="v">
                <p:oleObj spid="_x0000_s64513" name="Worksheet" r:id="rId4" imgW="1460500" imgH="6350000" progId="Excel.Sheet.8">
                  <p:embed/>
                </p:oleObj>
              </mc:Choice>
              <mc:Fallback>
                <p:oleObj name="Worksheet" r:id="rId4" imgW="1460500" imgH="6350000" progId="Excel.Sheet.8">
                  <p:embed/>
                  <p:pic>
                    <p:nvPicPr>
                      <p:cNvPr id="126979" name="Object 4">
                        <a:extLst>
                          <a:ext uri="{FF2B5EF4-FFF2-40B4-BE49-F238E27FC236}">
                            <a16:creationId xmlns:a16="http://schemas.microsoft.com/office/drawing/2014/main" id="{1745B883-3EDD-F842-B504-74B037B3C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525" y="228600"/>
                        <a:ext cx="1468438" cy="642302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6980" name="Object 5">
            <a:extLst>
              <a:ext uri="{FF2B5EF4-FFF2-40B4-BE49-F238E27FC236}">
                <a16:creationId xmlns:a16="http://schemas.microsoft.com/office/drawing/2014/main" id="{764E237F-1D0E-274A-992F-1823C3AB9CCC}"/>
              </a:ext>
            </a:extLst>
          </p:cNvPr>
          <p:cNvGraphicFramePr>
            <a:graphicFrameLocks noChangeAspect="1"/>
          </p:cNvGraphicFramePr>
          <p:nvPr/>
        </p:nvGraphicFramePr>
        <p:xfrm>
          <a:off x="5410200" y="228600"/>
          <a:ext cx="1468438" cy="6423025"/>
        </p:xfrm>
        <a:graphic>
          <a:graphicData uri="http://schemas.openxmlformats.org/presentationml/2006/ole">
            <mc:AlternateContent xmlns:mc="http://schemas.openxmlformats.org/markup-compatibility/2006">
              <mc:Choice xmlns:v="urn:schemas-microsoft-com:vml" Requires="v">
                <p:oleObj spid="_x0000_s64514" name="Worksheet" r:id="rId6" imgW="1460500" imgH="6350000" progId="Excel.Sheet.8">
                  <p:embed/>
                </p:oleObj>
              </mc:Choice>
              <mc:Fallback>
                <p:oleObj name="Worksheet" r:id="rId6" imgW="1460500" imgH="6350000" progId="Excel.Sheet.8">
                  <p:embed/>
                  <p:pic>
                    <p:nvPicPr>
                      <p:cNvPr id="126980" name="Object 5">
                        <a:extLst>
                          <a:ext uri="{FF2B5EF4-FFF2-40B4-BE49-F238E27FC236}">
                            <a16:creationId xmlns:a16="http://schemas.microsoft.com/office/drawing/2014/main" id="{764E237F-1D0E-274A-992F-1823C3AB9C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228600"/>
                        <a:ext cx="1468438" cy="642302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6981" name="Line 6">
            <a:extLst>
              <a:ext uri="{FF2B5EF4-FFF2-40B4-BE49-F238E27FC236}">
                <a16:creationId xmlns:a16="http://schemas.microsoft.com/office/drawing/2014/main" id="{CA3A4AE6-9EF9-6149-88F7-90DB1E17F4C8}"/>
              </a:ext>
            </a:extLst>
          </p:cNvPr>
          <p:cNvSpPr>
            <a:spLocks noChangeShapeType="1"/>
          </p:cNvSpPr>
          <p:nvPr/>
        </p:nvSpPr>
        <p:spPr bwMode="auto">
          <a:xfrm>
            <a:off x="6934200" y="3352800"/>
            <a:ext cx="3810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541956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FC4855B9-4E66-6249-A36A-9324C5382F9B}"/>
              </a:ext>
            </a:extLst>
          </p:cNvPr>
          <p:cNvSpPr>
            <a:spLocks noGrp="1" noChangeArrowheads="1"/>
          </p:cNvSpPr>
          <p:nvPr>
            <p:ph type="title"/>
          </p:nvPr>
        </p:nvSpPr>
        <p:spPr>
          <a:xfrm>
            <a:off x="0" y="228600"/>
            <a:ext cx="7772400" cy="1143000"/>
          </a:xfrm>
        </p:spPr>
        <p:txBody>
          <a:bodyPr/>
          <a:lstStyle/>
          <a:p>
            <a:pPr algn="l"/>
            <a:r>
              <a:rPr lang="en-US" altLang="en-US" dirty="0">
                <a:ea typeface="ＭＳ Ｐゴシック" panose="020B0600070205080204" pitchFamily="34" charset="-128"/>
              </a:rPr>
              <a:t>Inverted index with</a:t>
            </a:r>
            <a:br>
              <a:rPr lang="en-US" altLang="en-US" dirty="0">
                <a:ea typeface="ＭＳ Ｐゴシック" panose="020B0600070205080204" pitchFamily="34" charset="-128"/>
              </a:rPr>
            </a:br>
            <a:r>
              <a:rPr lang="en-US" altLang="en-US" dirty="0">
                <a:ea typeface="ＭＳ Ｐゴシック" panose="020B0600070205080204" pitchFamily="34" charset="-128"/>
              </a:rPr>
              <a:t>term counts</a:t>
            </a:r>
          </a:p>
        </p:txBody>
      </p:sp>
      <p:sp>
        <p:nvSpPr>
          <p:cNvPr id="129026" name="Rectangle 3">
            <a:extLst>
              <a:ext uri="{FF2B5EF4-FFF2-40B4-BE49-F238E27FC236}">
                <a16:creationId xmlns:a16="http://schemas.microsoft.com/office/drawing/2014/main" id="{99B19E44-137B-1744-BBA7-027C3359444D}"/>
              </a:ext>
            </a:extLst>
          </p:cNvPr>
          <p:cNvSpPr>
            <a:spLocks noGrp="1" noChangeArrowheads="1"/>
          </p:cNvSpPr>
          <p:nvPr>
            <p:ph type="body" idx="1"/>
          </p:nvPr>
        </p:nvSpPr>
        <p:spPr>
          <a:xfrm>
            <a:off x="457200" y="1981200"/>
            <a:ext cx="3886200" cy="4114800"/>
          </a:xfrm>
        </p:spPr>
        <p:txBody>
          <a:bodyPr/>
          <a:lstStyle/>
          <a:p>
            <a:r>
              <a:rPr lang="en-US" altLang="en-US" sz="2800" dirty="0">
                <a:ea typeface="ＭＳ Ｐゴシック" panose="020B0600070205080204" pitchFamily="34" charset="-128"/>
              </a:rPr>
              <a:t>Multiple term/token entries for a single document are merged.</a:t>
            </a:r>
          </a:p>
          <a:p>
            <a:r>
              <a:rPr lang="en-US" altLang="en-US" sz="2800" dirty="0">
                <a:ea typeface="ＭＳ Ｐゴシック" panose="020B0600070205080204" pitchFamily="34" charset="-128"/>
              </a:rPr>
              <a:t>Within-document term frequency information is compiled.</a:t>
            </a:r>
          </a:p>
          <a:p>
            <a:r>
              <a:rPr lang="en-US" altLang="en-US" sz="2800" dirty="0">
                <a:ea typeface="ＭＳ Ｐゴシック" panose="020B0600070205080204" pitchFamily="34" charset="-128"/>
              </a:rPr>
              <a:t>Result: list of postings</a:t>
            </a:r>
          </a:p>
          <a:p>
            <a:r>
              <a:rPr lang="en-US" altLang="en-US" sz="2800" dirty="0">
                <a:ea typeface="ＭＳ Ｐゴシック" panose="020B0600070205080204" pitchFamily="34" charset="-128"/>
              </a:rPr>
              <a:t>&lt;</a:t>
            </a:r>
            <a:r>
              <a:rPr lang="en-US" altLang="en-US" sz="2800" dirty="0" err="1">
                <a:ea typeface="ＭＳ Ｐゴシック" panose="020B0600070205080204" pitchFamily="34" charset="-128"/>
              </a:rPr>
              <a:t>term,DID,tf</a:t>
            </a:r>
            <a:r>
              <a:rPr lang="en-US" altLang="en-US" sz="2800" dirty="0">
                <a:ea typeface="ＭＳ Ｐゴシック" panose="020B0600070205080204" pitchFamily="34" charset="-128"/>
              </a:rPr>
              <a:t>&gt;</a:t>
            </a:r>
            <a:endParaRPr lang="en-US" altLang="en-US" dirty="0">
              <a:ea typeface="ＭＳ Ｐゴシック" panose="020B0600070205080204" pitchFamily="34" charset="-128"/>
            </a:endParaRPr>
          </a:p>
        </p:txBody>
      </p:sp>
      <p:graphicFrame>
        <p:nvGraphicFramePr>
          <p:cNvPr id="129027" name="Object 4">
            <a:extLst>
              <a:ext uri="{FF2B5EF4-FFF2-40B4-BE49-F238E27FC236}">
                <a16:creationId xmlns:a16="http://schemas.microsoft.com/office/drawing/2014/main" id="{34F6CC44-4BAB-4040-A071-33720CF94777}"/>
              </a:ext>
            </a:extLst>
          </p:cNvPr>
          <p:cNvGraphicFramePr>
            <a:graphicFrameLocks noChangeAspect="1"/>
          </p:cNvGraphicFramePr>
          <p:nvPr/>
        </p:nvGraphicFramePr>
        <p:xfrm>
          <a:off x="6446838" y="304800"/>
          <a:ext cx="2381250" cy="6072188"/>
        </p:xfrm>
        <a:graphic>
          <a:graphicData uri="http://schemas.openxmlformats.org/presentationml/2006/ole">
            <mc:AlternateContent xmlns:mc="http://schemas.openxmlformats.org/markup-compatibility/2006">
              <mc:Choice xmlns:v="urn:schemas-microsoft-com:vml" Requires="v">
                <p:oleObj spid="_x0000_s65537" name="Worksheet" r:id="rId4" imgW="2184400" imgH="5588000" progId="Excel.Sheet.8">
                  <p:embed/>
                </p:oleObj>
              </mc:Choice>
              <mc:Fallback>
                <p:oleObj name="Worksheet" r:id="rId4" imgW="2184400" imgH="5588000" progId="Excel.Sheet.8">
                  <p:embed/>
                  <p:pic>
                    <p:nvPicPr>
                      <p:cNvPr id="129027" name="Object 4">
                        <a:extLst>
                          <a:ext uri="{FF2B5EF4-FFF2-40B4-BE49-F238E27FC236}">
                            <a16:creationId xmlns:a16="http://schemas.microsoft.com/office/drawing/2014/main" id="{34F6CC44-4BAB-4040-A071-33720CF94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838" y="304800"/>
                        <a:ext cx="2381250" cy="6072188"/>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9028" name="Object 5">
            <a:extLst>
              <a:ext uri="{FF2B5EF4-FFF2-40B4-BE49-F238E27FC236}">
                <a16:creationId xmlns:a16="http://schemas.microsoft.com/office/drawing/2014/main" id="{AB5F185F-C939-4D49-AC71-7466507A6498}"/>
              </a:ext>
            </a:extLst>
          </p:cNvPr>
          <p:cNvGraphicFramePr>
            <a:graphicFrameLocks noChangeAspect="1"/>
          </p:cNvGraphicFramePr>
          <p:nvPr/>
        </p:nvGraphicFramePr>
        <p:xfrm>
          <a:off x="4532313" y="304800"/>
          <a:ext cx="1416050" cy="6194425"/>
        </p:xfrm>
        <a:graphic>
          <a:graphicData uri="http://schemas.openxmlformats.org/presentationml/2006/ole">
            <mc:AlternateContent xmlns:mc="http://schemas.openxmlformats.org/markup-compatibility/2006">
              <mc:Choice xmlns:v="urn:schemas-microsoft-com:vml" Requires="v">
                <p:oleObj spid="_x0000_s65538" name="Worksheet" r:id="rId6" imgW="1460500" imgH="6350000" progId="Excel.Sheet.8">
                  <p:embed/>
                </p:oleObj>
              </mc:Choice>
              <mc:Fallback>
                <p:oleObj name="Worksheet" r:id="rId6" imgW="1460500" imgH="6350000" progId="Excel.Sheet.8">
                  <p:embed/>
                  <p:pic>
                    <p:nvPicPr>
                      <p:cNvPr id="129028" name="Object 5">
                        <a:extLst>
                          <a:ext uri="{FF2B5EF4-FFF2-40B4-BE49-F238E27FC236}">
                            <a16:creationId xmlns:a16="http://schemas.microsoft.com/office/drawing/2014/main" id="{AB5F185F-C939-4D49-AC71-7466507A64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2313" y="304800"/>
                        <a:ext cx="1416050" cy="619442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9029" name="Line 6">
            <a:extLst>
              <a:ext uri="{FF2B5EF4-FFF2-40B4-BE49-F238E27FC236}">
                <a16:creationId xmlns:a16="http://schemas.microsoft.com/office/drawing/2014/main" id="{6E9C2D0E-DDC3-B044-8BA7-BEDB4286E929}"/>
              </a:ext>
            </a:extLst>
          </p:cNvPr>
          <p:cNvSpPr>
            <a:spLocks noChangeShapeType="1"/>
          </p:cNvSpPr>
          <p:nvPr/>
        </p:nvSpPr>
        <p:spPr bwMode="auto">
          <a:xfrm>
            <a:off x="6019800" y="3657600"/>
            <a:ext cx="3810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030" name="Text Box 7">
            <a:extLst>
              <a:ext uri="{FF2B5EF4-FFF2-40B4-BE49-F238E27FC236}">
                <a16:creationId xmlns:a16="http://schemas.microsoft.com/office/drawing/2014/main" id="{35940824-7451-A549-960F-92D0417CD0B3}"/>
              </a:ext>
            </a:extLst>
          </p:cNvPr>
          <p:cNvSpPr txBox="1">
            <a:spLocks noChangeArrowheads="1"/>
          </p:cNvSpPr>
          <p:nvPr/>
        </p:nvSpPr>
        <p:spPr bwMode="auto">
          <a:xfrm>
            <a:off x="2286000" y="5715000"/>
            <a:ext cx="1162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FontTx/>
              <a:buNone/>
            </a:pPr>
            <a:r>
              <a:rPr lang="en-US" altLang="en-US" sz="2000">
                <a:solidFill>
                  <a:srgbClr val="FF3300"/>
                </a:solidFill>
              </a:rPr>
              <a:t>&lt;the,1,2&gt;</a:t>
            </a:r>
          </a:p>
        </p:txBody>
      </p:sp>
      <p:sp>
        <p:nvSpPr>
          <p:cNvPr id="129031" name="Line 8">
            <a:extLst>
              <a:ext uri="{FF2B5EF4-FFF2-40B4-BE49-F238E27FC236}">
                <a16:creationId xmlns:a16="http://schemas.microsoft.com/office/drawing/2014/main" id="{AEFCF2EC-5251-1A4F-AF08-F80F00538AC4}"/>
              </a:ext>
            </a:extLst>
          </p:cNvPr>
          <p:cNvSpPr>
            <a:spLocks noChangeShapeType="1"/>
          </p:cNvSpPr>
          <p:nvPr/>
        </p:nvSpPr>
        <p:spPr bwMode="auto">
          <a:xfrm flipV="1">
            <a:off x="3429000" y="5105400"/>
            <a:ext cx="2895600" cy="7620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9032" name="Line 8">
            <a:extLst>
              <a:ext uri="{FF2B5EF4-FFF2-40B4-BE49-F238E27FC236}">
                <a16:creationId xmlns:a16="http://schemas.microsoft.com/office/drawing/2014/main" id="{BBCA606F-5194-A644-9602-7D7D18CE1D31}"/>
              </a:ext>
            </a:extLst>
          </p:cNvPr>
          <p:cNvSpPr>
            <a:spLocks noChangeShapeType="1"/>
          </p:cNvSpPr>
          <p:nvPr/>
        </p:nvSpPr>
        <p:spPr bwMode="auto">
          <a:xfrm>
            <a:off x="5943600" y="4495800"/>
            <a:ext cx="5334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9033" name="Line 8">
            <a:extLst>
              <a:ext uri="{FF2B5EF4-FFF2-40B4-BE49-F238E27FC236}">
                <a16:creationId xmlns:a16="http://schemas.microsoft.com/office/drawing/2014/main" id="{DF362F15-2176-124D-ABA5-BD7C8B77BAEA}"/>
              </a:ext>
            </a:extLst>
          </p:cNvPr>
          <p:cNvSpPr>
            <a:spLocks noChangeShapeType="1"/>
          </p:cNvSpPr>
          <p:nvPr/>
        </p:nvSpPr>
        <p:spPr bwMode="auto">
          <a:xfrm>
            <a:off x="5943600" y="4648200"/>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519096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a:latin typeface="Times New Roman" charset="0"/>
                <a:ea typeface="ＭＳ Ｐゴシック" charset="0"/>
                <a:cs typeface="ＭＳ Ｐゴシック" charset="0"/>
              </a:rPr>
              <a:t>Can algorithms make money or start a company?</a:t>
            </a:r>
          </a:p>
        </p:txBody>
      </p:sp>
      <p:sp>
        <p:nvSpPr>
          <p:cNvPr id="38915" name="Rectangle 3"/>
          <p:cNvSpPr>
            <a:spLocks noGrp="1" noChangeArrowheads="1"/>
          </p:cNvSpPr>
          <p:nvPr>
            <p:ph type="body" idx="1"/>
          </p:nvPr>
        </p:nvSpPr>
        <p:spPr/>
        <p:txBody>
          <a:bodyPr/>
          <a:lstStyle/>
          <a:p>
            <a:pPr eaLnBrk="1" hangingPunct="1">
              <a:lnSpc>
                <a:spcPct val="90000"/>
              </a:lnSpc>
            </a:pPr>
            <a:endParaRPr lang="en-US" dirty="0">
              <a:latin typeface="Times New Roman" charset="0"/>
              <a:ea typeface="ＭＳ Ｐゴシック" charset="0"/>
              <a:cs typeface="ＭＳ Ｐゴシック" charset="0"/>
            </a:endParaRPr>
          </a:p>
          <a:p>
            <a:pPr eaLnBrk="1" hangingPunct="1">
              <a:lnSpc>
                <a:spcPct val="90000"/>
              </a:lnSpc>
            </a:pPr>
            <a:r>
              <a:rPr lang="en-US" dirty="0">
                <a:latin typeface="Times New Roman" charset="0"/>
                <a:ea typeface="ＭＳ Ｐゴシック" charset="0"/>
                <a:cs typeface="ＭＳ Ｐゴシック" charset="0"/>
              </a:rPr>
              <a:t>Google – PageRank search algorithm</a:t>
            </a:r>
          </a:p>
          <a:p>
            <a:pPr eaLnBrk="1" hangingPunct="1">
              <a:lnSpc>
                <a:spcPct val="90000"/>
              </a:lnSpc>
            </a:pPr>
            <a:r>
              <a:rPr lang="en-US" dirty="0">
                <a:latin typeface="Times New Roman" charset="0"/>
                <a:ea typeface="ＭＳ Ｐゴシック" charset="0"/>
              </a:rPr>
              <a:t>Worth ~ $500 billion</a:t>
            </a:r>
          </a:p>
          <a:p>
            <a:pPr eaLnBrk="1" hangingPunct="1">
              <a:lnSpc>
                <a:spcPct val="90000"/>
              </a:lnSpc>
            </a:pPr>
            <a:r>
              <a:rPr lang="en-US" dirty="0">
                <a:latin typeface="Times New Roman" charset="0"/>
                <a:ea typeface="ＭＳ Ｐゴシック" charset="0"/>
              </a:rPr>
              <a:t>Many are searching for new ranking algorithms</a:t>
            </a:r>
          </a:p>
          <a:p>
            <a:pPr eaLnBrk="1" hangingPunct="1">
              <a:lnSpc>
                <a:spcPct val="90000"/>
              </a:lnSpc>
              <a:buFontTx/>
              <a:buNone/>
            </a:pPr>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665704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932254DD-E8AB-0647-B123-7469B191AAB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PageRank in Words</a:t>
            </a:r>
          </a:p>
        </p:txBody>
      </p:sp>
      <p:sp>
        <p:nvSpPr>
          <p:cNvPr id="133123" name="Rectangle 3">
            <a:extLst>
              <a:ext uri="{FF2B5EF4-FFF2-40B4-BE49-F238E27FC236}">
                <a16:creationId xmlns:a16="http://schemas.microsoft.com/office/drawing/2014/main" id="{5EED5117-747B-8248-B301-36EFC9ED3800}"/>
              </a:ext>
            </a:extLst>
          </p:cNvPr>
          <p:cNvSpPr>
            <a:spLocks noGrp="1" noChangeArrowheads="1"/>
          </p:cNvSpPr>
          <p:nvPr>
            <p:ph type="body" idx="1"/>
          </p:nvPr>
        </p:nvSpPr>
        <p:spPr/>
        <p:txBody>
          <a:bodyPr/>
          <a:lstStyle/>
          <a:p>
            <a:pPr eaLnBrk="1" hangingPunct="1">
              <a:lnSpc>
                <a:spcPct val="90000"/>
              </a:lnSpc>
              <a:buFontTx/>
              <a:buNone/>
            </a:pPr>
            <a:r>
              <a:rPr lang="en-US" altLang="en-US" sz="2800">
                <a:ea typeface="ＭＳ Ｐゴシック" panose="020B0600070205080204" pitchFamily="34" charset="-128"/>
              </a:rPr>
              <a:t>Intuition: </a:t>
            </a:r>
          </a:p>
          <a:p>
            <a:pPr eaLnBrk="1" hangingPunct="1">
              <a:lnSpc>
                <a:spcPct val="90000"/>
              </a:lnSpc>
            </a:pPr>
            <a:r>
              <a:rPr lang="en-US" altLang="en-US" sz="2800">
                <a:ea typeface="ＭＳ Ｐゴシック" panose="020B0600070205080204" pitchFamily="34" charset="-128"/>
              </a:rPr>
              <a:t>Imagine a web surfer doing a simple random walk on the entire web for an infinite number of steps. </a:t>
            </a:r>
          </a:p>
          <a:p>
            <a:pPr eaLnBrk="1" hangingPunct="1">
              <a:lnSpc>
                <a:spcPct val="90000"/>
              </a:lnSpc>
            </a:pPr>
            <a:r>
              <a:rPr lang="en-US" altLang="en-US" sz="2800">
                <a:ea typeface="ＭＳ Ｐゴシック" panose="020B0600070205080204" pitchFamily="34" charset="-128"/>
              </a:rPr>
              <a:t>Occasionally, the surfer will get bored and instead of following a link pointing outward from the current page will jump to another random page.</a:t>
            </a:r>
          </a:p>
          <a:p>
            <a:pPr eaLnBrk="1" hangingPunct="1">
              <a:lnSpc>
                <a:spcPct val="90000"/>
              </a:lnSpc>
            </a:pPr>
            <a:r>
              <a:rPr lang="en-US" altLang="en-US" sz="2800">
                <a:ea typeface="ＭＳ Ｐゴシック" panose="020B0600070205080204" pitchFamily="34" charset="-128"/>
              </a:rPr>
              <a:t>At some point, the percentage of time spent at each page will converge to a fixed value. </a:t>
            </a:r>
          </a:p>
          <a:p>
            <a:pPr eaLnBrk="1" hangingPunct="1">
              <a:lnSpc>
                <a:spcPct val="90000"/>
              </a:lnSpc>
            </a:pPr>
            <a:r>
              <a:rPr lang="en-US" altLang="en-US" sz="2800">
                <a:ea typeface="ＭＳ Ｐゴシック" panose="020B0600070205080204" pitchFamily="34" charset="-128"/>
              </a:rPr>
              <a:t>This value is known as the PageRank of the page.</a:t>
            </a:r>
          </a:p>
        </p:txBody>
      </p:sp>
    </p:spTree>
    <p:extLst>
      <p:ext uri="{BB962C8B-B14F-4D97-AF65-F5344CB8AC3E}">
        <p14:creationId xmlns:p14="http://schemas.microsoft.com/office/powerpoint/2010/main" val="1982080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F02B5427-116D-104E-A5F1-375EE782257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PageRank</a:t>
            </a:r>
          </a:p>
        </p:txBody>
      </p:sp>
      <p:sp>
        <p:nvSpPr>
          <p:cNvPr id="135171" name="Rectangle 3">
            <a:extLst>
              <a:ext uri="{FF2B5EF4-FFF2-40B4-BE49-F238E27FC236}">
                <a16:creationId xmlns:a16="http://schemas.microsoft.com/office/drawing/2014/main" id="{B3A38DC8-A0B8-EE40-AB50-6F38E3AD3C58}"/>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Link-analysis method used by Google </a:t>
            </a:r>
            <a:r>
              <a:rPr lang="en-US" altLang="en-US" dirty="0">
                <a:solidFill>
                  <a:srgbClr val="33CCCC"/>
                </a:solidFill>
                <a:ea typeface="ＭＳ Ｐゴシック" panose="020B0600070205080204" pitchFamily="34" charset="-128"/>
              </a:rPr>
              <a:t>(</a:t>
            </a:r>
            <a:r>
              <a:rPr lang="en-US" altLang="en-US" dirty="0" err="1">
                <a:solidFill>
                  <a:srgbClr val="33CCCC"/>
                </a:solidFill>
                <a:ea typeface="ＭＳ Ｐゴシック" panose="020B0600070205080204" pitchFamily="34" charset="-128"/>
              </a:rPr>
              <a:t>Brin</a:t>
            </a:r>
            <a:r>
              <a:rPr lang="en-US" altLang="en-US" dirty="0">
                <a:solidFill>
                  <a:srgbClr val="33CCCC"/>
                </a:solidFill>
                <a:ea typeface="ＭＳ Ｐゴシック" panose="020B0600070205080204" pitchFamily="34" charset="-128"/>
              </a:rPr>
              <a:t> &amp; Page, 1998)</a:t>
            </a:r>
            <a:r>
              <a:rPr lang="en-US" altLang="en-US" dirty="0">
                <a:ea typeface="ＭＳ Ｐゴシック" panose="020B0600070205080204" pitchFamily="34" charset="-128"/>
              </a:rPr>
              <a:t>.</a:t>
            </a:r>
          </a:p>
          <a:p>
            <a:pPr eaLnBrk="1" hangingPunct="1"/>
            <a:r>
              <a:rPr lang="en-US" altLang="en-US" dirty="0">
                <a:ea typeface="ＭＳ Ｐゴシック" panose="020B0600070205080204" pitchFamily="34" charset="-128"/>
              </a:rPr>
              <a:t>Does not attempt to capture the distinction between hubs and authorities.</a:t>
            </a:r>
          </a:p>
          <a:p>
            <a:pPr eaLnBrk="1" hangingPunct="1"/>
            <a:r>
              <a:rPr lang="en-US" altLang="en-US" dirty="0">
                <a:ea typeface="ＭＳ Ｐゴシック" panose="020B0600070205080204" pitchFamily="34" charset="-128"/>
              </a:rPr>
              <a:t>Ranks pages just by authority.</a:t>
            </a:r>
          </a:p>
          <a:p>
            <a:pPr eaLnBrk="1" hangingPunct="1"/>
            <a:r>
              <a:rPr lang="en-US" altLang="en-US" dirty="0">
                <a:solidFill>
                  <a:srgbClr val="FF0000"/>
                </a:solidFill>
                <a:ea typeface="ＭＳ Ｐゴシック" panose="020B0600070205080204" pitchFamily="34" charset="-128"/>
              </a:rPr>
              <a:t>Query independent</a:t>
            </a:r>
          </a:p>
          <a:p>
            <a:pPr eaLnBrk="1" hangingPunct="1"/>
            <a:r>
              <a:rPr lang="en-US" altLang="en-US" dirty="0">
                <a:ea typeface="ＭＳ Ｐゴシック" panose="020B0600070205080204" pitchFamily="34" charset="-128"/>
              </a:rPr>
              <a:t>Applied to the entire web rather than a local neighborhood of pages surrounding the results of a query.</a:t>
            </a:r>
          </a:p>
        </p:txBody>
      </p:sp>
    </p:spTree>
    <p:extLst>
      <p:ext uri="{BB962C8B-B14F-4D97-AF65-F5344CB8AC3E}">
        <p14:creationId xmlns:p14="http://schemas.microsoft.com/office/powerpoint/2010/main" val="129561011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C255C2B-3DD9-4748-AD42-FB15B7D98E2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The Web of documents</a:t>
            </a:r>
          </a:p>
        </p:txBody>
      </p:sp>
      <p:sp>
        <p:nvSpPr>
          <p:cNvPr id="807939" name="Rectangle 3">
            <a:extLst>
              <a:ext uri="{FF2B5EF4-FFF2-40B4-BE49-F238E27FC236}">
                <a16:creationId xmlns:a16="http://schemas.microsoft.com/office/drawing/2014/main" id="{90DC1174-0D99-8D49-BE6F-48FA0A81402D}"/>
              </a:ext>
            </a:extLst>
          </p:cNvPr>
          <p:cNvSpPr>
            <a:spLocks noGrp="1" noChangeArrowheads="1"/>
          </p:cNvSpPr>
          <p:nvPr>
            <p:ph type="body" sz="half" idx="2"/>
          </p:nvPr>
        </p:nvSpPr>
        <p:spPr>
          <a:xfrm>
            <a:off x="3200400" y="1600200"/>
            <a:ext cx="5715000" cy="4876800"/>
          </a:xfrm>
        </p:spPr>
        <p:txBody>
          <a:bodyPr/>
          <a:lstStyle/>
          <a:p>
            <a:pPr eaLnBrk="1" hangingPunct="1">
              <a:lnSpc>
                <a:spcPct val="80000"/>
              </a:lnSpc>
            </a:pPr>
            <a:r>
              <a:rPr lang="en-US" altLang="en-US" sz="2400" dirty="0">
                <a:ea typeface="ＭＳ Ｐゴシック" panose="020B0600070205080204" pitchFamily="34" charset="-128"/>
              </a:rPr>
              <a:t>No design/co-ordination</a:t>
            </a:r>
          </a:p>
          <a:p>
            <a:pPr eaLnBrk="1" hangingPunct="1">
              <a:lnSpc>
                <a:spcPct val="80000"/>
              </a:lnSpc>
            </a:pPr>
            <a:r>
              <a:rPr lang="en-US" altLang="en-US" sz="2400" dirty="0">
                <a:ea typeface="ＭＳ Ｐゴシック" panose="020B0600070205080204" pitchFamily="34" charset="-128"/>
              </a:rPr>
              <a:t>Distributed content creation, </a:t>
            </a:r>
            <a:r>
              <a:rPr lang="en-US" altLang="en-US" sz="2400" b="1" dirty="0">
                <a:solidFill>
                  <a:srgbClr val="FF0000"/>
                </a:solidFill>
                <a:ea typeface="ＭＳ Ｐゴシック" panose="020B0600070205080204" pitchFamily="34" charset="-128"/>
              </a:rPr>
              <a:t>linking</a:t>
            </a:r>
            <a:r>
              <a:rPr lang="en-US" altLang="en-US" sz="2400" dirty="0">
                <a:ea typeface="ＭＳ Ｐゴシック" panose="020B0600070205080204" pitchFamily="34" charset="-128"/>
              </a:rPr>
              <a:t>, democratization of publishing</a:t>
            </a:r>
          </a:p>
          <a:p>
            <a:pPr eaLnBrk="1" hangingPunct="1">
              <a:lnSpc>
                <a:spcPct val="80000"/>
              </a:lnSpc>
            </a:pPr>
            <a:r>
              <a:rPr lang="en-US" altLang="en-US" sz="2400" dirty="0">
                <a:ea typeface="ＭＳ Ｐゴシック" panose="020B0600070205080204" pitchFamily="34" charset="-128"/>
              </a:rPr>
              <a:t>Content includes truth, lies, obsolete information, contradictions … </a:t>
            </a:r>
          </a:p>
          <a:p>
            <a:pPr eaLnBrk="1" hangingPunct="1">
              <a:lnSpc>
                <a:spcPct val="80000"/>
              </a:lnSpc>
            </a:pPr>
            <a:r>
              <a:rPr lang="en-US" altLang="en-US" sz="2400" dirty="0">
                <a:ea typeface="ＭＳ Ｐゴシック" panose="020B0600070205080204" pitchFamily="34" charset="-128"/>
              </a:rPr>
              <a:t>Unstructured (text, html, …), semi-structured (XML, annotated photos), structured (Databases)…</a:t>
            </a:r>
          </a:p>
          <a:p>
            <a:pPr eaLnBrk="1" hangingPunct="1">
              <a:lnSpc>
                <a:spcPct val="80000"/>
              </a:lnSpc>
            </a:pPr>
            <a:r>
              <a:rPr lang="en-US" altLang="en-US" sz="2400" dirty="0">
                <a:ea typeface="ＭＳ Ｐゴシック" panose="020B0600070205080204" pitchFamily="34" charset="-128"/>
              </a:rPr>
              <a:t>Scale much larger than previous text collections … but corporate records are catching up</a:t>
            </a:r>
          </a:p>
          <a:p>
            <a:pPr eaLnBrk="1" hangingPunct="1">
              <a:lnSpc>
                <a:spcPct val="80000"/>
              </a:lnSpc>
            </a:pPr>
            <a:r>
              <a:rPr lang="en-US" altLang="en-US" sz="2400" dirty="0">
                <a:ea typeface="ＭＳ Ｐゴシック" panose="020B0600070205080204" pitchFamily="34" charset="-128"/>
              </a:rPr>
              <a:t>Growth – slowed down from initial “volume doubling every few months” but still expanding</a:t>
            </a:r>
          </a:p>
          <a:p>
            <a:pPr eaLnBrk="1" hangingPunct="1">
              <a:lnSpc>
                <a:spcPct val="80000"/>
              </a:lnSpc>
            </a:pPr>
            <a:r>
              <a:rPr lang="en-US" altLang="en-US" sz="2400" dirty="0">
                <a:ea typeface="ＭＳ Ｐゴシック" panose="020B0600070205080204" pitchFamily="34" charset="-128"/>
              </a:rPr>
              <a:t>Content can be </a:t>
            </a:r>
            <a:r>
              <a:rPr lang="en-US" altLang="en-US" sz="2400" i="1" dirty="0">
                <a:ea typeface="ＭＳ Ｐゴシック" panose="020B0600070205080204" pitchFamily="34" charset="-128"/>
              </a:rPr>
              <a:t>dynamically generated</a:t>
            </a:r>
          </a:p>
        </p:txBody>
      </p:sp>
      <p:grpSp>
        <p:nvGrpSpPr>
          <p:cNvPr id="27652" name="Group 4">
            <a:extLst>
              <a:ext uri="{FF2B5EF4-FFF2-40B4-BE49-F238E27FC236}">
                <a16:creationId xmlns:a16="http://schemas.microsoft.com/office/drawing/2014/main" id="{265044A3-1869-514D-AE5B-AEB5B5F24455}"/>
              </a:ext>
            </a:extLst>
          </p:cNvPr>
          <p:cNvGrpSpPr>
            <a:grpSpLocks/>
          </p:cNvGrpSpPr>
          <p:nvPr/>
        </p:nvGrpSpPr>
        <p:grpSpPr bwMode="auto">
          <a:xfrm>
            <a:off x="457200" y="1905000"/>
            <a:ext cx="2438400" cy="4027488"/>
            <a:chOff x="288" y="1200"/>
            <a:chExt cx="1536" cy="2537"/>
          </a:xfrm>
        </p:grpSpPr>
        <p:grpSp>
          <p:nvGrpSpPr>
            <p:cNvPr id="27655" name="Group 5">
              <a:extLst>
                <a:ext uri="{FF2B5EF4-FFF2-40B4-BE49-F238E27FC236}">
                  <a16:creationId xmlns:a16="http://schemas.microsoft.com/office/drawing/2014/main" id="{E40DEA33-F6EA-0740-95AC-12F411E3D1F6}"/>
                </a:ext>
              </a:extLst>
            </p:cNvPr>
            <p:cNvGrpSpPr>
              <a:grpSpLocks/>
            </p:cNvGrpSpPr>
            <p:nvPr/>
          </p:nvGrpSpPr>
          <p:grpSpPr bwMode="auto">
            <a:xfrm>
              <a:off x="288" y="1200"/>
              <a:ext cx="1536" cy="2256"/>
              <a:chOff x="384" y="1968"/>
              <a:chExt cx="1536" cy="2256"/>
            </a:xfrm>
          </p:grpSpPr>
          <p:sp>
            <p:nvSpPr>
              <p:cNvPr id="27657" name="Rectangle 6">
                <a:extLst>
                  <a:ext uri="{FF2B5EF4-FFF2-40B4-BE49-F238E27FC236}">
                    <a16:creationId xmlns:a16="http://schemas.microsoft.com/office/drawing/2014/main" id="{81BF834C-1AD7-4048-8201-7029749999C2}"/>
                  </a:ext>
                </a:extLst>
              </p:cNvPr>
              <p:cNvSpPr>
                <a:spLocks noChangeArrowheads="1"/>
              </p:cNvSpPr>
              <p:nvPr/>
            </p:nvSpPr>
            <p:spPr bwMode="auto">
              <a:xfrm>
                <a:off x="864" y="1968"/>
                <a:ext cx="288" cy="384"/>
              </a:xfrm>
              <a:prstGeom prst="rect">
                <a:avLst/>
              </a:prstGeom>
              <a:solidFill>
                <a:srgbClr val="CC99FF"/>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en-US" altLang="en-US"/>
              </a:p>
            </p:txBody>
          </p:sp>
          <p:sp>
            <p:nvSpPr>
              <p:cNvPr id="27658" name="Rectangle 7">
                <a:extLst>
                  <a:ext uri="{FF2B5EF4-FFF2-40B4-BE49-F238E27FC236}">
                    <a16:creationId xmlns:a16="http://schemas.microsoft.com/office/drawing/2014/main" id="{266A6DED-930A-434E-AC4B-A0EED4F8AA35}"/>
                  </a:ext>
                </a:extLst>
              </p:cNvPr>
              <p:cNvSpPr>
                <a:spLocks noChangeArrowheads="1"/>
              </p:cNvSpPr>
              <p:nvPr/>
            </p:nvSpPr>
            <p:spPr bwMode="auto">
              <a:xfrm>
                <a:off x="576" y="2688"/>
                <a:ext cx="288" cy="384"/>
              </a:xfrm>
              <a:prstGeom prst="rect">
                <a:avLst/>
              </a:prstGeom>
              <a:solidFill>
                <a:srgbClr val="CC99FF"/>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en-US" altLang="en-US"/>
              </a:p>
            </p:txBody>
          </p:sp>
          <p:sp>
            <p:nvSpPr>
              <p:cNvPr id="27659" name="Rectangle 8">
                <a:extLst>
                  <a:ext uri="{FF2B5EF4-FFF2-40B4-BE49-F238E27FC236}">
                    <a16:creationId xmlns:a16="http://schemas.microsoft.com/office/drawing/2014/main" id="{3F3C25F1-C957-9C46-93EA-D0F7715485A2}"/>
                  </a:ext>
                </a:extLst>
              </p:cNvPr>
              <p:cNvSpPr>
                <a:spLocks noChangeArrowheads="1"/>
              </p:cNvSpPr>
              <p:nvPr/>
            </p:nvSpPr>
            <p:spPr bwMode="auto">
              <a:xfrm>
                <a:off x="672" y="2784"/>
                <a:ext cx="288" cy="384"/>
              </a:xfrm>
              <a:prstGeom prst="rect">
                <a:avLst/>
              </a:prstGeom>
              <a:solidFill>
                <a:srgbClr val="CC99FF"/>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en-US" altLang="en-US"/>
              </a:p>
            </p:txBody>
          </p:sp>
          <p:sp>
            <p:nvSpPr>
              <p:cNvPr id="27660" name="Rectangle 9">
                <a:extLst>
                  <a:ext uri="{FF2B5EF4-FFF2-40B4-BE49-F238E27FC236}">
                    <a16:creationId xmlns:a16="http://schemas.microsoft.com/office/drawing/2014/main" id="{86ECC145-5B9C-A546-963E-EA6E0B0FB14E}"/>
                  </a:ext>
                </a:extLst>
              </p:cNvPr>
              <p:cNvSpPr>
                <a:spLocks noChangeArrowheads="1"/>
              </p:cNvSpPr>
              <p:nvPr/>
            </p:nvSpPr>
            <p:spPr bwMode="auto">
              <a:xfrm>
                <a:off x="768" y="2880"/>
                <a:ext cx="288" cy="384"/>
              </a:xfrm>
              <a:prstGeom prst="rect">
                <a:avLst/>
              </a:prstGeom>
              <a:solidFill>
                <a:srgbClr val="CC99FF"/>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en-US" altLang="en-US"/>
              </a:p>
            </p:txBody>
          </p:sp>
          <p:sp>
            <p:nvSpPr>
              <p:cNvPr id="27661" name="Rectangle 10">
                <a:extLst>
                  <a:ext uri="{FF2B5EF4-FFF2-40B4-BE49-F238E27FC236}">
                    <a16:creationId xmlns:a16="http://schemas.microsoft.com/office/drawing/2014/main" id="{71114623-49E0-C444-996D-A0074EED4BC3}"/>
                  </a:ext>
                </a:extLst>
              </p:cNvPr>
              <p:cNvSpPr>
                <a:spLocks noChangeArrowheads="1"/>
              </p:cNvSpPr>
              <p:nvPr/>
            </p:nvSpPr>
            <p:spPr bwMode="auto">
              <a:xfrm>
                <a:off x="384" y="3552"/>
                <a:ext cx="288" cy="384"/>
              </a:xfrm>
              <a:prstGeom prst="rect">
                <a:avLst/>
              </a:prstGeom>
              <a:solidFill>
                <a:srgbClr val="CC99FF"/>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en-US" altLang="en-US"/>
              </a:p>
            </p:txBody>
          </p:sp>
          <p:sp>
            <p:nvSpPr>
              <p:cNvPr id="27662" name="Rectangle 11">
                <a:extLst>
                  <a:ext uri="{FF2B5EF4-FFF2-40B4-BE49-F238E27FC236}">
                    <a16:creationId xmlns:a16="http://schemas.microsoft.com/office/drawing/2014/main" id="{0F195E80-A2D6-B844-94F5-AFEF7840770A}"/>
                  </a:ext>
                </a:extLst>
              </p:cNvPr>
              <p:cNvSpPr>
                <a:spLocks noChangeArrowheads="1"/>
              </p:cNvSpPr>
              <p:nvPr/>
            </p:nvSpPr>
            <p:spPr bwMode="auto">
              <a:xfrm>
                <a:off x="1440" y="3120"/>
                <a:ext cx="288" cy="384"/>
              </a:xfrm>
              <a:prstGeom prst="rect">
                <a:avLst/>
              </a:prstGeom>
              <a:solidFill>
                <a:srgbClr val="CC99FF"/>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en-US" altLang="en-US"/>
              </a:p>
            </p:txBody>
          </p:sp>
          <p:sp>
            <p:nvSpPr>
              <p:cNvPr id="27663" name="Rectangle 12">
                <a:extLst>
                  <a:ext uri="{FF2B5EF4-FFF2-40B4-BE49-F238E27FC236}">
                    <a16:creationId xmlns:a16="http://schemas.microsoft.com/office/drawing/2014/main" id="{991D0C32-D4CA-B747-8C5F-90B6B9DFBE94}"/>
                  </a:ext>
                </a:extLst>
              </p:cNvPr>
              <p:cNvSpPr>
                <a:spLocks noChangeArrowheads="1"/>
              </p:cNvSpPr>
              <p:nvPr/>
            </p:nvSpPr>
            <p:spPr bwMode="auto">
              <a:xfrm>
                <a:off x="1536" y="2352"/>
                <a:ext cx="288" cy="384"/>
              </a:xfrm>
              <a:prstGeom prst="rect">
                <a:avLst/>
              </a:prstGeom>
              <a:solidFill>
                <a:srgbClr val="CC99FF"/>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en-US" altLang="en-US"/>
              </a:p>
            </p:txBody>
          </p:sp>
          <p:sp>
            <p:nvSpPr>
              <p:cNvPr id="27664" name="Rectangle 13">
                <a:extLst>
                  <a:ext uri="{FF2B5EF4-FFF2-40B4-BE49-F238E27FC236}">
                    <a16:creationId xmlns:a16="http://schemas.microsoft.com/office/drawing/2014/main" id="{B2192E08-3270-4248-AEFD-34C06FC8E6D4}"/>
                  </a:ext>
                </a:extLst>
              </p:cNvPr>
              <p:cNvSpPr>
                <a:spLocks noChangeArrowheads="1"/>
              </p:cNvSpPr>
              <p:nvPr/>
            </p:nvSpPr>
            <p:spPr bwMode="auto">
              <a:xfrm>
                <a:off x="480" y="3648"/>
                <a:ext cx="288" cy="384"/>
              </a:xfrm>
              <a:prstGeom prst="rect">
                <a:avLst/>
              </a:prstGeom>
              <a:solidFill>
                <a:srgbClr val="CC99FF"/>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en-US" altLang="en-US"/>
              </a:p>
            </p:txBody>
          </p:sp>
          <p:sp>
            <p:nvSpPr>
              <p:cNvPr id="27665" name="Rectangle 14">
                <a:extLst>
                  <a:ext uri="{FF2B5EF4-FFF2-40B4-BE49-F238E27FC236}">
                    <a16:creationId xmlns:a16="http://schemas.microsoft.com/office/drawing/2014/main" id="{DFDB5715-C37F-9345-B533-6890E4AD19F4}"/>
                  </a:ext>
                </a:extLst>
              </p:cNvPr>
              <p:cNvSpPr>
                <a:spLocks noChangeArrowheads="1"/>
              </p:cNvSpPr>
              <p:nvPr/>
            </p:nvSpPr>
            <p:spPr bwMode="auto">
              <a:xfrm>
                <a:off x="576" y="3744"/>
                <a:ext cx="288" cy="384"/>
              </a:xfrm>
              <a:prstGeom prst="rect">
                <a:avLst/>
              </a:prstGeom>
              <a:solidFill>
                <a:srgbClr val="CC99FF"/>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en-US" altLang="en-US"/>
              </a:p>
            </p:txBody>
          </p:sp>
          <p:sp>
            <p:nvSpPr>
              <p:cNvPr id="27666" name="Rectangle 15">
                <a:extLst>
                  <a:ext uri="{FF2B5EF4-FFF2-40B4-BE49-F238E27FC236}">
                    <a16:creationId xmlns:a16="http://schemas.microsoft.com/office/drawing/2014/main" id="{C95030FD-4F8A-A643-B203-944153088B55}"/>
                  </a:ext>
                </a:extLst>
              </p:cNvPr>
              <p:cNvSpPr>
                <a:spLocks noChangeArrowheads="1"/>
              </p:cNvSpPr>
              <p:nvPr/>
            </p:nvSpPr>
            <p:spPr bwMode="auto">
              <a:xfrm>
                <a:off x="672" y="3840"/>
                <a:ext cx="288" cy="384"/>
              </a:xfrm>
              <a:prstGeom prst="rect">
                <a:avLst/>
              </a:prstGeom>
              <a:solidFill>
                <a:srgbClr val="CC99FF"/>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en-US" altLang="en-US"/>
              </a:p>
            </p:txBody>
          </p:sp>
          <p:sp>
            <p:nvSpPr>
              <p:cNvPr id="27667" name="Rectangle 16">
                <a:extLst>
                  <a:ext uri="{FF2B5EF4-FFF2-40B4-BE49-F238E27FC236}">
                    <a16:creationId xmlns:a16="http://schemas.microsoft.com/office/drawing/2014/main" id="{87B6D50E-9282-F04A-91FB-15284DD4BBD5}"/>
                  </a:ext>
                </a:extLst>
              </p:cNvPr>
              <p:cNvSpPr>
                <a:spLocks noChangeArrowheads="1"/>
              </p:cNvSpPr>
              <p:nvPr/>
            </p:nvSpPr>
            <p:spPr bwMode="auto">
              <a:xfrm>
                <a:off x="1632" y="2448"/>
                <a:ext cx="288" cy="384"/>
              </a:xfrm>
              <a:prstGeom prst="rect">
                <a:avLst/>
              </a:prstGeom>
              <a:solidFill>
                <a:srgbClr val="CC99FF"/>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en-US" altLang="en-US"/>
              </a:p>
            </p:txBody>
          </p:sp>
          <p:sp>
            <p:nvSpPr>
              <p:cNvPr id="27668" name="Line 17">
                <a:extLst>
                  <a:ext uri="{FF2B5EF4-FFF2-40B4-BE49-F238E27FC236}">
                    <a16:creationId xmlns:a16="http://schemas.microsoft.com/office/drawing/2014/main" id="{819277AD-9BBD-B04E-8109-2C0BDFDBBA1C}"/>
                  </a:ext>
                </a:extLst>
              </p:cNvPr>
              <p:cNvSpPr>
                <a:spLocks noChangeShapeType="1"/>
              </p:cNvSpPr>
              <p:nvPr/>
            </p:nvSpPr>
            <p:spPr bwMode="auto">
              <a:xfrm flipV="1">
                <a:off x="912" y="3504"/>
                <a:ext cx="432"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69" name="Line 18">
                <a:extLst>
                  <a:ext uri="{FF2B5EF4-FFF2-40B4-BE49-F238E27FC236}">
                    <a16:creationId xmlns:a16="http://schemas.microsoft.com/office/drawing/2014/main" id="{4A9F4408-1310-AB41-B2F0-2E2AF2F7C837}"/>
                  </a:ext>
                </a:extLst>
              </p:cNvPr>
              <p:cNvSpPr>
                <a:spLocks noChangeShapeType="1"/>
              </p:cNvSpPr>
              <p:nvPr/>
            </p:nvSpPr>
            <p:spPr bwMode="auto">
              <a:xfrm flipH="1" flipV="1">
                <a:off x="1104" y="2976"/>
                <a:ext cx="28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0" name="Line 19">
                <a:extLst>
                  <a:ext uri="{FF2B5EF4-FFF2-40B4-BE49-F238E27FC236}">
                    <a16:creationId xmlns:a16="http://schemas.microsoft.com/office/drawing/2014/main" id="{C85D9B2D-B635-9143-BEE5-E82672818302}"/>
                  </a:ext>
                </a:extLst>
              </p:cNvPr>
              <p:cNvSpPr>
                <a:spLocks noChangeShapeType="1"/>
              </p:cNvSpPr>
              <p:nvPr/>
            </p:nvSpPr>
            <p:spPr bwMode="auto">
              <a:xfrm flipV="1">
                <a:off x="1056" y="2640"/>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1" name="Line 20">
                <a:extLst>
                  <a:ext uri="{FF2B5EF4-FFF2-40B4-BE49-F238E27FC236}">
                    <a16:creationId xmlns:a16="http://schemas.microsoft.com/office/drawing/2014/main" id="{EFD28F83-4F97-B34E-8F4B-071544D2081B}"/>
                  </a:ext>
                </a:extLst>
              </p:cNvPr>
              <p:cNvSpPr>
                <a:spLocks noChangeShapeType="1"/>
              </p:cNvSpPr>
              <p:nvPr/>
            </p:nvSpPr>
            <p:spPr bwMode="auto">
              <a:xfrm>
                <a:off x="1200" y="2400"/>
                <a:ext cx="24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2" name="Line 21">
                <a:extLst>
                  <a:ext uri="{FF2B5EF4-FFF2-40B4-BE49-F238E27FC236}">
                    <a16:creationId xmlns:a16="http://schemas.microsoft.com/office/drawing/2014/main" id="{85932989-316D-E94F-A73D-3F2459C19ED1}"/>
                  </a:ext>
                </a:extLst>
              </p:cNvPr>
              <p:cNvSpPr>
                <a:spLocks noChangeShapeType="1"/>
              </p:cNvSpPr>
              <p:nvPr/>
            </p:nvSpPr>
            <p:spPr bwMode="auto">
              <a:xfrm flipV="1">
                <a:off x="1632" y="2880"/>
                <a:ext cx="9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3" name="Line 22">
                <a:extLst>
                  <a:ext uri="{FF2B5EF4-FFF2-40B4-BE49-F238E27FC236}">
                    <a16:creationId xmlns:a16="http://schemas.microsoft.com/office/drawing/2014/main" id="{002BF176-F0B1-DF4A-8D92-24E097F4639E}"/>
                  </a:ext>
                </a:extLst>
              </p:cNvPr>
              <p:cNvSpPr>
                <a:spLocks noChangeShapeType="1"/>
              </p:cNvSpPr>
              <p:nvPr/>
            </p:nvSpPr>
            <p:spPr bwMode="auto">
              <a:xfrm flipH="1">
                <a:off x="816" y="3360"/>
                <a:ext cx="48"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7656" name="Text Box 23">
              <a:extLst>
                <a:ext uri="{FF2B5EF4-FFF2-40B4-BE49-F238E27FC236}">
                  <a16:creationId xmlns:a16="http://schemas.microsoft.com/office/drawing/2014/main" id="{498CD5FA-840F-374B-9965-D8F77DFF456B}"/>
                </a:ext>
              </a:extLst>
            </p:cNvPr>
            <p:cNvSpPr txBox="1">
              <a:spLocks noChangeArrowheads="1"/>
            </p:cNvSpPr>
            <p:nvPr/>
          </p:nvSpPr>
          <p:spPr bwMode="auto">
            <a:xfrm>
              <a:off x="417" y="3487"/>
              <a:ext cx="7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algn="r" eaLnBrk="1" hangingPunct="1"/>
              <a:r>
                <a:rPr lang="en-US" altLang="en-US" sz="2000"/>
                <a:t>The Web</a:t>
              </a:r>
            </a:p>
          </p:txBody>
        </p:sp>
      </p:grpSp>
      <p:sp>
        <p:nvSpPr>
          <p:cNvPr id="27653" name="TextBox 4">
            <a:extLst>
              <a:ext uri="{FF2B5EF4-FFF2-40B4-BE49-F238E27FC236}">
                <a16:creationId xmlns:a16="http://schemas.microsoft.com/office/drawing/2014/main" id="{7C6FA6D6-9052-3C4B-9BF9-1B08BF8C1A6F}"/>
              </a:ext>
            </a:extLst>
          </p:cNvPr>
          <p:cNvSpPr txBox="1">
            <a:spLocks noChangeArrowheads="1"/>
          </p:cNvSpPr>
          <p:nvPr/>
        </p:nvSpPr>
        <p:spPr bwMode="auto">
          <a:xfrm>
            <a:off x="7620000" y="-33338"/>
            <a:ext cx="1101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en-US" sz="1600">
                <a:solidFill>
                  <a:srgbClr val="FBFCFF"/>
                </a:solidFill>
              </a:rPr>
              <a:t>Sec. 19.2</a:t>
            </a:r>
          </a:p>
        </p:txBody>
      </p:sp>
      <p:sp>
        <p:nvSpPr>
          <p:cNvPr id="27654" name="Slide Number Placeholder 24">
            <a:extLst>
              <a:ext uri="{FF2B5EF4-FFF2-40B4-BE49-F238E27FC236}">
                <a16:creationId xmlns:a16="http://schemas.microsoft.com/office/drawing/2014/main" id="{FDA3F843-DED0-BF48-8C18-7CFBA234094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37931725" indent="-37474525"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4572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9144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1371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18288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fld id="{91247C9E-FA98-A74B-BC35-7310A2E15193}" type="slidenum">
              <a:rPr lang="en-US" altLang="en-US" sz="1200">
                <a:solidFill>
                  <a:srgbClr val="898989"/>
                </a:solidFill>
                <a:latin typeface="Calibri" panose="020F0502020204030204" pitchFamily="34" charset="0"/>
              </a:rPr>
              <a:pPr eaLnBrk="1" hangingPunct="1"/>
              <a:t>46</a:t>
            </a:fld>
            <a:endParaRPr lang="en-US" altLang="en-US" sz="1200">
              <a:solidFill>
                <a:srgbClr val="898989"/>
              </a:solidFill>
              <a:latin typeface="Calibri" panose="020F0502020204030204" pitchFamily="34" charset="0"/>
            </a:endParaRPr>
          </a:p>
        </p:txBody>
      </p:sp>
    </p:spTree>
    <p:extLst>
      <p:ext uri="{BB962C8B-B14F-4D97-AF65-F5344CB8AC3E}">
        <p14:creationId xmlns:p14="http://schemas.microsoft.com/office/powerpoint/2010/main" val="17831197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793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793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793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793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79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Rectangle 2">
            <a:extLst>
              <a:ext uri="{FF2B5EF4-FFF2-40B4-BE49-F238E27FC236}">
                <a16:creationId xmlns:a16="http://schemas.microsoft.com/office/drawing/2014/main" id="{52D3EE3D-B560-1142-B89C-1DB16DDCBAA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PageRank Algorithm</a:t>
            </a:r>
          </a:p>
        </p:txBody>
      </p:sp>
      <p:sp>
        <p:nvSpPr>
          <p:cNvPr id="151557" name="Text Box 4">
            <a:extLst>
              <a:ext uri="{FF2B5EF4-FFF2-40B4-BE49-F238E27FC236}">
                <a16:creationId xmlns:a16="http://schemas.microsoft.com/office/drawing/2014/main" id="{D72C682B-4024-8D4E-BC98-9E63C4E8E01D}"/>
              </a:ext>
            </a:extLst>
          </p:cNvPr>
          <p:cNvSpPr txBox="1">
            <a:spLocks noChangeArrowheads="1"/>
          </p:cNvSpPr>
          <p:nvPr/>
        </p:nvSpPr>
        <p:spPr bwMode="auto">
          <a:xfrm>
            <a:off x="1295400" y="1371600"/>
            <a:ext cx="66579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000">
                <a:solidFill>
                  <a:schemeClr val="tx1"/>
                </a:solidFill>
                <a:latin typeface="Times New Roman" panose="02020603050405020304" pitchFamily="18" charset="0"/>
                <a:ea typeface="ＭＳ Ｐゴシック" panose="020B0600070205080204" pitchFamily="34" charset="-128"/>
              </a:defRPr>
            </a:lvl2pPr>
            <a:lvl3pPr eaLnBrk="0" hangingPunct="0">
              <a:defRPr sz="2000">
                <a:solidFill>
                  <a:schemeClr val="tx1"/>
                </a:solidFill>
                <a:latin typeface="Times New Roman" panose="02020603050405020304" pitchFamily="18" charset="0"/>
                <a:ea typeface="ＭＳ Ｐゴシック" panose="020B0600070205080204" pitchFamily="34" charset="-128"/>
              </a:defRPr>
            </a:lvl3pPr>
            <a:lvl4pPr eaLnBrk="0" hangingPunct="0">
              <a:defRPr sz="2000">
                <a:solidFill>
                  <a:schemeClr val="tx1"/>
                </a:solidFill>
                <a:latin typeface="Times New Roman" panose="02020603050405020304" pitchFamily="18" charset="0"/>
                <a:ea typeface="ＭＳ Ｐゴシック" panose="020B0600070205080204" pitchFamily="34" charset="-128"/>
              </a:defRPr>
            </a:lvl4pPr>
            <a:lvl5pPr eaLnBrk="0" hangingPunct="0">
              <a:defRPr sz="2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lgn="l" eaLnBrk="1" hangingPunct="1">
              <a:spcBef>
                <a:spcPct val="20000"/>
              </a:spcBef>
              <a:buClr>
                <a:srgbClr val="FF0000"/>
              </a:buClr>
            </a:pPr>
            <a:r>
              <a:rPr lang="en-US" altLang="en-US" sz="2400">
                <a:latin typeface="Helvetica" pitchFamily="2" charset="0"/>
              </a:rPr>
              <a:t>Let </a:t>
            </a:r>
            <a:r>
              <a:rPr lang="en-US" altLang="en-US" sz="2400" i="1"/>
              <a:t>S </a:t>
            </a:r>
            <a:r>
              <a:rPr lang="en-US" altLang="en-US" sz="2400">
                <a:latin typeface="Helvetica" pitchFamily="2" charset="0"/>
              </a:rPr>
              <a:t>be the total set of pages.</a:t>
            </a:r>
          </a:p>
          <a:p>
            <a:pPr algn="l" eaLnBrk="1" hangingPunct="1">
              <a:spcBef>
                <a:spcPct val="20000"/>
              </a:spcBef>
              <a:buClr>
                <a:srgbClr val="FF0000"/>
              </a:buClr>
            </a:pPr>
            <a:r>
              <a:rPr lang="en-US" altLang="en-US" sz="2400">
                <a:latin typeface="Helvetica" pitchFamily="2" charset="0"/>
              </a:rPr>
              <a:t>Let </a:t>
            </a:r>
            <a:r>
              <a:rPr lang="en-US" altLang="en-US" sz="2400">
                <a:sym typeface="Symbol" pitchFamily="2" charset="2"/>
              </a:rPr>
              <a:t></a:t>
            </a:r>
            <a:r>
              <a:rPr lang="en-US" altLang="en-US" sz="2400" i="1">
                <a:sym typeface="Symbol" pitchFamily="2" charset="2"/>
              </a:rPr>
              <a:t>p</a:t>
            </a:r>
            <a:r>
              <a:rPr lang="en-US" altLang="en-US" sz="2400">
                <a:sym typeface="Symbol" pitchFamily="2" charset="2"/>
              </a:rPr>
              <a:t></a:t>
            </a:r>
            <a:r>
              <a:rPr lang="en-US" altLang="en-US" sz="2400" i="1">
                <a:sym typeface="Symbol" pitchFamily="2" charset="2"/>
              </a:rPr>
              <a:t>S: E</a:t>
            </a:r>
            <a:r>
              <a:rPr lang="en-US" altLang="en-US" sz="2400">
                <a:sym typeface="Symbol" pitchFamily="2" charset="2"/>
              </a:rPr>
              <a:t>(</a:t>
            </a:r>
            <a:r>
              <a:rPr lang="en-US" altLang="en-US" sz="2400" i="1">
                <a:sym typeface="Symbol" pitchFamily="2" charset="2"/>
              </a:rPr>
              <a:t>p</a:t>
            </a:r>
            <a:r>
              <a:rPr lang="en-US" altLang="en-US" sz="2400">
                <a:sym typeface="Symbol" pitchFamily="2" charset="2"/>
              </a:rPr>
              <a:t>) = </a:t>
            </a:r>
            <a:r>
              <a:rPr lang="en-US" altLang="en-US" sz="2400">
                <a:latin typeface="Helvetica" pitchFamily="2" charset="0"/>
                <a:sym typeface="Symbol" pitchFamily="2" charset="2"/>
              </a:rPr>
              <a:t></a:t>
            </a:r>
            <a:r>
              <a:rPr lang="en-US" altLang="en-US" sz="2400">
                <a:sym typeface="Symbol" pitchFamily="2" charset="2"/>
              </a:rPr>
              <a:t>/</a:t>
            </a:r>
            <a:r>
              <a:rPr lang="en-US" altLang="en-US" sz="2400"/>
              <a:t>|</a:t>
            </a:r>
            <a:r>
              <a:rPr lang="en-US" altLang="en-US" sz="2400" i="1"/>
              <a:t>S|  </a:t>
            </a:r>
            <a:r>
              <a:rPr lang="en-US" altLang="en-US" sz="2400">
                <a:solidFill>
                  <a:schemeClr val="accent1"/>
                </a:solidFill>
              </a:rPr>
              <a:t>(for some 0&lt;</a:t>
            </a:r>
            <a:r>
              <a:rPr lang="en-US" altLang="en-US" sz="2400">
                <a:solidFill>
                  <a:schemeClr val="accent1"/>
                </a:solidFill>
                <a:sym typeface="Symbol" pitchFamily="2" charset="2"/>
              </a:rPr>
              <a:t>&lt;1</a:t>
            </a:r>
            <a:r>
              <a:rPr lang="en-US" altLang="en-US" sz="2400">
                <a:solidFill>
                  <a:schemeClr val="accent1"/>
                </a:solidFill>
                <a:latin typeface="Helvetica" pitchFamily="2" charset="0"/>
                <a:sym typeface="Symbol" pitchFamily="2" charset="2"/>
              </a:rPr>
              <a:t>, </a:t>
            </a:r>
            <a:r>
              <a:rPr lang="en-US" altLang="en-US" sz="2400">
                <a:solidFill>
                  <a:schemeClr val="accent1"/>
                </a:solidFill>
                <a:sym typeface="Symbol" pitchFamily="2" charset="2"/>
              </a:rPr>
              <a:t>e.g. 0.15</a:t>
            </a:r>
            <a:r>
              <a:rPr lang="en-US" altLang="en-US" sz="2400">
                <a:solidFill>
                  <a:schemeClr val="accent1"/>
                </a:solidFill>
                <a:latin typeface="Helvetica" pitchFamily="2" charset="0"/>
                <a:sym typeface="Symbol" pitchFamily="2" charset="2"/>
              </a:rPr>
              <a:t>)</a:t>
            </a:r>
            <a:endParaRPr lang="en-US" altLang="en-US" sz="2400">
              <a:solidFill>
                <a:schemeClr val="accent1"/>
              </a:solidFill>
              <a:latin typeface="Helvetica" pitchFamily="2" charset="0"/>
            </a:endParaRPr>
          </a:p>
          <a:p>
            <a:pPr algn="l" eaLnBrk="1" hangingPunct="1">
              <a:spcBef>
                <a:spcPct val="20000"/>
              </a:spcBef>
              <a:buClr>
                <a:srgbClr val="FF0000"/>
              </a:buClr>
            </a:pPr>
            <a:r>
              <a:rPr lang="en-US" altLang="en-US" sz="2400">
                <a:latin typeface="Helvetica" pitchFamily="2" charset="0"/>
              </a:rPr>
              <a:t>Initialize </a:t>
            </a:r>
            <a:r>
              <a:rPr lang="en-US" altLang="en-US" sz="2400">
                <a:sym typeface="Symbol" pitchFamily="2" charset="2"/>
              </a:rPr>
              <a:t></a:t>
            </a:r>
            <a:r>
              <a:rPr lang="en-US" altLang="en-US" sz="2400" i="1">
                <a:sym typeface="Symbol" pitchFamily="2" charset="2"/>
              </a:rPr>
              <a:t>p</a:t>
            </a:r>
            <a:r>
              <a:rPr lang="en-US" altLang="en-US" sz="2400">
                <a:sym typeface="Symbol" pitchFamily="2" charset="2"/>
              </a:rPr>
              <a:t></a:t>
            </a:r>
            <a:r>
              <a:rPr lang="en-US" altLang="en-US" sz="2400" i="1">
                <a:sym typeface="Symbol" pitchFamily="2" charset="2"/>
              </a:rPr>
              <a:t>S: </a:t>
            </a:r>
            <a:r>
              <a:rPr lang="en-US" altLang="en-US" sz="2400" i="1"/>
              <a:t>R</a:t>
            </a:r>
            <a:r>
              <a:rPr lang="en-US" altLang="en-US" sz="2400"/>
              <a:t>(</a:t>
            </a:r>
            <a:r>
              <a:rPr lang="en-US" altLang="en-US" sz="2400" i="1"/>
              <a:t>p</a:t>
            </a:r>
            <a:r>
              <a:rPr lang="en-US" altLang="en-US" sz="2400"/>
              <a:t>) = 1/|</a:t>
            </a:r>
            <a:r>
              <a:rPr lang="en-US" altLang="en-US" sz="2400" i="1"/>
              <a:t>S| </a:t>
            </a:r>
          </a:p>
          <a:p>
            <a:pPr algn="l" eaLnBrk="1" hangingPunct="1">
              <a:spcBef>
                <a:spcPct val="20000"/>
              </a:spcBef>
              <a:buClr>
                <a:srgbClr val="FF0000"/>
              </a:buClr>
            </a:pPr>
            <a:r>
              <a:rPr lang="en-US" altLang="en-US" sz="2400">
                <a:latin typeface="Helvetica" pitchFamily="2" charset="0"/>
              </a:rPr>
              <a:t>Until ranks do not change (much) </a:t>
            </a:r>
            <a:r>
              <a:rPr lang="en-US" altLang="en-US" sz="2400">
                <a:solidFill>
                  <a:schemeClr val="accent1"/>
                </a:solidFill>
                <a:latin typeface="Helvetica" pitchFamily="2" charset="0"/>
              </a:rPr>
              <a:t>(</a:t>
            </a:r>
            <a:r>
              <a:rPr lang="en-US" altLang="en-US" sz="2400" i="1">
                <a:solidFill>
                  <a:schemeClr val="accent1"/>
                </a:solidFill>
              </a:rPr>
              <a:t>convergence</a:t>
            </a:r>
            <a:r>
              <a:rPr lang="en-US" altLang="en-US" sz="2400">
                <a:solidFill>
                  <a:schemeClr val="accent1"/>
                </a:solidFill>
                <a:latin typeface="Helvetica" pitchFamily="2" charset="0"/>
              </a:rPr>
              <a:t>)</a:t>
            </a:r>
          </a:p>
          <a:p>
            <a:pPr algn="l" eaLnBrk="1" hangingPunct="1">
              <a:spcBef>
                <a:spcPct val="20000"/>
              </a:spcBef>
              <a:buClr>
                <a:srgbClr val="FF0000"/>
              </a:buClr>
            </a:pPr>
            <a:r>
              <a:rPr lang="en-US" altLang="en-US" sz="2400">
                <a:latin typeface="Helvetica" pitchFamily="2" charset="0"/>
              </a:rPr>
              <a:t>               For each </a:t>
            </a:r>
            <a:r>
              <a:rPr lang="en-US" altLang="en-US" sz="2400" i="1">
                <a:sym typeface="Symbol" pitchFamily="2" charset="2"/>
              </a:rPr>
              <a:t>p</a:t>
            </a:r>
            <a:r>
              <a:rPr lang="en-US" altLang="en-US" sz="2400">
                <a:sym typeface="Symbol" pitchFamily="2" charset="2"/>
              </a:rPr>
              <a:t></a:t>
            </a:r>
            <a:r>
              <a:rPr lang="en-US" altLang="en-US" sz="2400" i="1">
                <a:sym typeface="Symbol" pitchFamily="2" charset="2"/>
              </a:rPr>
              <a:t>S:</a:t>
            </a:r>
          </a:p>
          <a:p>
            <a:pPr algn="l" eaLnBrk="1" hangingPunct="1">
              <a:spcBef>
                <a:spcPct val="20000"/>
              </a:spcBef>
              <a:buClr>
                <a:srgbClr val="FF0000"/>
              </a:buClr>
            </a:pPr>
            <a:endParaRPr lang="en-US" altLang="en-US" sz="2400" i="1">
              <a:sym typeface="Symbol" pitchFamily="2" charset="2"/>
            </a:endParaRPr>
          </a:p>
          <a:p>
            <a:pPr algn="l" eaLnBrk="1" hangingPunct="1">
              <a:spcBef>
                <a:spcPct val="20000"/>
              </a:spcBef>
              <a:buClr>
                <a:srgbClr val="FF0000"/>
              </a:buClr>
            </a:pPr>
            <a:endParaRPr lang="en-US" altLang="en-US" sz="2400" i="1">
              <a:sym typeface="Symbol" pitchFamily="2" charset="2"/>
            </a:endParaRPr>
          </a:p>
          <a:p>
            <a:pPr algn="l" eaLnBrk="1" hangingPunct="1">
              <a:spcBef>
                <a:spcPct val="20000"/>
              </a:spcBef>
              <a:buClr>
                <a:srgbClr val="FF0000"/>
              </a:buClr>
            </a:pPr>
            <a:endParaRPr lang="en-US" altLang="en-US" sz="2400">
              <a:latin typeface="Helvetica" pitchFamily="2" charset="0"/>
            </a:endParaRPr>
          </a:p>
          <a:p>
            <a:pPr algn="l" eaLnBrk="1" hangingPunct="1">
              <a:spcBef>
                <a:spcPct val="20000"/>
              </a:spcBef>
              <a:buClr>
                <a:srgbClr val="FF0000"/>
              </a:buClr>
            </a:pPr>
            <a:endParaRPr lang="en-US" altLang="en-US" sz="2400">
              <a:latin typeface="Helvetica" pitchFamily="2" charset="0"/>
            </a:endParaRPr>
          </a:p>
          <a:p>
            <a:pPr algn="l" eaLnBrk="1" hangingPunct="1">
              <a:spcBef>
                <a:spcPct val="20000"/>
              </a:spcBef>
              <a:buClr>
                <a:srgbClr val="FF0000"/>
              </a:buClr>
            </a:pPr>
            <a:r>
              <a:rPr lang="en-US" altLang="en-US" sz="2400">
                <a:latin typeface="Helvetica" pitchFamily="2" charset="0"/>
              </a:rPr>
              <a:t>               For each </a:t>
            </a:r>
            <a:r>
              <a:rPr lang="en-US" altLang="en-US" sz="2400" i="1">
                <a:sym typeface="Symbol" pitchFamily="2" charset="2"/>
              </a:rPr>
              <a:t>p</a:t>
            </a:r>
            <a:r>
              <a:rPr lang="en-US" altLang="en-US" sz="2400">
                <a:sym typeface="Symbol" pitchFamily="2" charset="2"/>
              </a:rPr>
              <a:t></a:t>
            </a:r>
            <a:r>
              <a:rPr lang="en-US" altLang="en-US" sz="2400" i="1">
                <a:sym typeface="Symbol" pitchFamily="2" charset="2"/>
              </a:rPr>
              <a:t>S: R</a:t>
            </a:r>
            <a:r>
              <a:rPr lang="en-US" altLang="en-US" sz="2400">
                <a:sym typeface="Symbol" pitchFamily="2" charset="2"/>
              </a:rPr>
              <a:t>(</a:t>
            </a:r>
            <a:r>
              <a:rPr lang="en-US" altLang="en-US" sz="2400" i="1">
                <a:sym typeface="Symbol" pitchFamily="2" charset="2"/>
              </a:rPr>
              <a:t>p</a:t>
            </a:r>
            <a:r>
              <a:rPr lang="en-US" altLang="en-US" sz="2400">
                <a:sym typeface="Symbol" pitchFamily="2" charset="2"/>
              </a:rPr>
              <a:t>) =</a:t>
            </a:r>
            <a:r>
              <a:rPr lang="en-US" altLang="en-US" sz="2400" i="1">
                <a:sym typeface="Symbol" pitchFamily="2" charset="2"/>
              </a:rPr>
              <a:t> cR´</a:t>
            </a:r>
            <a:r>
              <a:rPr lang="en-US" altLang="en-US" sz="2400">
                <a:sym typeface="Symbol" pitchFamily="2" charset="2"/>
              </a:rPr>
              <a:t>(</a:t>
            </a:r>
            <a:r>
              <a:rPr lang="en-US" altLang="en-US" sz="2400" i="1">
                <a:sym typeface="Symbol" pitchFamily="2" charset="2"/>
              </a:rPr>
              <a:t>p</a:t>
            </a:r>
            <a:r>
              <a:rPr lang="en-US" altLang="en-US" sz="2400">
                <a:sym typeface="Symbol" pitchFamily="2" charset="2"/>
              </a:rPr>
              <a:t>)  </a:t>
            </a:r>
            <a:r>
              <a:rPr lang="en-US" altLang="en-US" sz="2400">
                <a:solidFill>
                  <a:schemeClr val="accent1"/>
                </a:solidFill>
                <a:sym typeface="Symbol" pitchFamily="2" charset="2"/>
              </a:rPr>
              <a:t>(</a:t>
            </a:r>
            <a:r>
              <a:rPr lang="en-US" altLang="en-US" sz="2400" i="1">
                <a:solidFill>
                  <a:schemeClr val="accent1"/>
                </a:solidFill>
                <a:sym typeface="Symbol" pitchFamily="2" charset="2"/>
              </a:rPr>
              <a:t>normalize</a:t>
            </a:r>
            <a:r>
              <a:rPr lang="en-US" altLang="en-US" sz="2400">
                <a:solidFill>
                  <a:schemeClr val="accent1"/>
                </a:solidFill>
                <a:sym typeface="Symbol" pitchFamily="2" charset="2"/>
              </a:rPr>
              <a:t>)</a:t>
            </a:r>
          </a:p>
          <a:p>
            <a:pPr algn="l" eaLnBrk="1" hangingPunct="1">
              <a:spcBef>
                <a:spcPct val="20000"/>
              </a:spcBef>
              <a:buClr>
                <a:srgbClr val="FF0000"/>
              </a:buClr>
            </a:pPr>
            <a:endParaRPr lang="en-US" altLang="en-US" sz="2400">
              <a:latin typeface="Helvetica" pitchFamily="2" charset="0"/>
            </a:endParaRPr>
          </a:p>
          <a:p>
            <a:pPr algn="l" eaLnBrk="1" hangingPunct="1"/>
            <a:endParaRPr lang="en-US" altLang="en-US"/>
          </a:p>
        </p:txBody>
      </p:sp>
      <p:graphicFrame>
        <p:nvGraphicFramePr>
          <p:cNvPr id="151554" name="Object 2">
            <a:extLst>
              <a:ext uri="{FF2B5EF4-FFF2-40B4-BE49-F238E27FC236}">
                <a16:creationId xmlns:a16="http://schemas.microsoft.com/office/drawing/2014/main" id="{F6FB330F-09E1-CB47-A02A-417471E2C9BE}"/>
              </a:ext>
            </a:extLst>
          </p:cNvPr>
          <p:cNvGraphicFramePr>
            <a:graphicFrameLocks noChangeAspect="1"/>
          </p:cNvGraphicFramePr>
          <p:nvPr/>
        </p:nvGraphicFramePr>
        <p:xfrm>
          <a:off x="3235325" y="3459163"/>
          <a:ext cx="3509963" cy="974725"/>
        </p:xfrm>
        <a:graphic>
          <a:graphicData uri="http://schemas.openxmlformats.org/presentationml/2006/ole">
            <mc:AlternateContent xmlns:mc="http://schemas.openxmlformats.org/markup-compatibility/2006">
              <mc:Choice xmlns:v="urn:schemas-microsoft-com:vml" Requires="v">
                <p:oleObj spid="_x0000_s21601" name="Equation" r:id="rId4" imgW="1600200" imgH="444500" progId="Equation.3">
                  <p:embed/>
                </p:oleObj>
              </mc:Choice>
              <mc:Fallback>
                <p:oleObj name="Equation" r:id="rId4" imgW="1600200" imgH="444500" progId="Equation.3">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325" y="3459163"/>
                        <a:ext cx="3509963" cy="9747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51555" name="Object 3">
            <a:extLst>
              <a:ext uri="{FF2B5EF4-FFF2-40B4-BE49-F238E27FC236}">
                <a16:creationId xmlns:a16="http://schemas.microsoft.com/office/drawing/2014/main" id="{A579CC8C-1210-6E46-B05B-C9ED8B865C50}"/>
              </a:ext>
            </a:extLst>
          </p:cNvPr>
          <p:cNvGraphicFramePr>
            <a:graphicFrameLocks noChangeAspect="1"/>
          </p:cNvGraphicFramePr>
          <p:nvPr/>
        </p:nvGraphicFramePr>
        <p:xfrm>
          <a:off x="2613025" y="4559300"/>
          <a:ext cx="2057400" cy="779463"/>
        </p:xfrm>
        <a:graphic>
          <a:graphicData uri="http://schemas.openxmlformats.org/presentationml/2006/ole">
            <mc:AlternateContent xmlns:mc="http://schemas.openxmlformats.org/markup-compatibility/2006">
              <mc:Choice xmlns:v="urn:schemas-microsoft-com:vml" Requires="v">
                <p:oleObj spid="_x0000_s21602" name="Equation" r:id="rId6" imgW="927100" imgH="355600" progId="Equation.3">
                  <p:embed/>
                </p:oleObj>
              </mc:Choice>
              <mc:Fallback>
                <p:oleObj name="Equation" r:id="rId6" imgW="927100" imgH="355600" progId="Equation.3">
                  <p:embed/>
                  <p:pic>
                    <p:nvPicPr>
                      <p:cNvPr id="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3025" y="4559300"/>
                        <a:ext cx="2057400" cy="7794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64054833-BBA8-304E-A7F0-BC2DE2C5007C}"/>
              </a:ext>
            </a:extLst>
          </p:cNvPr>
          <p:cNvSpPr txBox="1"/>
          <p:nvPr/>
        </p:nvSpPr>
        <p:spPr>
          <a:xfrm>
            <a:off x="988216" y="6231948"/>
            <a:ext cx="6414513" cy="400110"/>
          </a:xfrm>
          <a:prstGeom prst="rect">
            <a:avLst/>
          </a:prstGeom>
          <a:noFill/>
        </p:spPr>
        <p:txBody>
          <a:bodyPr wrap="none" rtlCol="0">
            <a:spAutoFit/>
          </a:bodyPr>
          <a:lstStyle/>
          <a:p>
            <a:r>
              <a:rPr lang="en-US" b="1" dirty="0">
                <a:solidFill>
                  <a:srgbClr val="FF0000"/>
                </a:solidFill>
              </a:rPr>
              <a:t>New algorithms to replace PageRank are being explored!</a:t>
            </a:r>
          </a:p>
        </p:txBody>
      </p:sp>
    </p:spTree>
    <p:extLst>
      <p:ext uri="{BB962C8B-B14F-4D97-AF65-F5344CB8AC3E}">
        <p14:creationId xmlns:p14="http://schemas.microsoft.com/office/powerpoint/2010/main" val="98687201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9" name="Rectangle 2">
            <a:extLst>
              <a:ext uri="{FF2B5EF4-FFF2-40B4-BE49-F238E27FC236}">
                <a16:creationId xmlns:a16="http://schemas.microsoft.com/office/drawing/2014/main" id="{40A77E7E-F729-7242-8B4B-4541DE8A5D9F}"/>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PageRank Idea</a:t>
            </a:r>
          </a:p>
        </p:txBody>
      </p:sp>
      <p:sp>
        <p:nvSpPr>
          <p:cNvPr id="137220" name="Rectangle 3">
            <a:extLst>
              <a:ext uri="{FF2B5EF4-FFF2-40B4-BE49-F238E27FC236}">
                <a16:creationId xmlns:a16="http://schemas.microsoft.com/office/drawing/2014/main" id="{1DE6C037-D81C-BF45-A5D9-C6D50F96CAAC}"/>
              </a:ext>
            </a:extLst>
          </p:cNvPr>
          <p:cNvSpPr>
            <a:spLocks noGrp="1" noChangeArrowheads="1"/>
          </p:cNvSpPr>
          <p:nvPr>
            <p:ph type="body" idx="1"/>
          </p:nvPr>
        </p:nvSpPr>
        <p:spPr/>
        <p:txBody>
          <a:bodyPr/>
          <a:lstStyle/>
          <a:p>
            <a:pPr eaLnBrk="1" hangingPunct="1"/>
            <a:r>
              <a:rPr lang="en-US" altLang="en-US" sz="2800">
                <a:ea typeface="ＭＳ Ｐゴシック" panose="020B0600070205080204" pitchFamily="34" charset="-128"/>
              </a:rPr>
              <a:t>Just measuring in-degree (citation count) doesn</a:t>
            </a:r>
            <a:r>
              <a:rPr lang="ja-JP" altLang="en-US" sz="2800">
                <a:ea typeface="ＭＳ Ｐゴシック" panose="020B0600070205080204" pitchFamily="34" charset="-128"/>
              </a:rPr>
              <a:t>’</a:t>
            </a:r>
            <a:r>
              <a:rPr lang="en-US" altLang="ja-JP" sz="2800">
                <a:ea typeface="ＭＳ Ｐゴシック" panose="020B0600070205080204" pitchFamily="34" charset="-128"/>
              </a:rPr>
              <a:t>t account for the authority of the source of a link.</a:t>
            </a:r>
          </a:p>
          <a:p>
            <a:pPr eaLnBrk="1" hangingPunct="1"/>
            <a:r>
              <a:rPr lang="en-US" altLang="en-US" sz="2800">
                <a:ea typeface="ＭＳ Ｐゴシック" panose="020B0600070205080204" pitchFamily="34" charset="-128"/>
              </a:rPr>
              <a:t>Initial page rank equation for page </a:t>
            </a:r>
            <a:r>
              <a:rPr lang="en-US" altLang="en-US" sz="2800" i="1">
                <a:ea typeface="ＭＳ Ｐゴシック" panose="020B0600070205080204" pitchFamily="34" charset="-128"/>
              </a:rPr>
              <a:t>p</a:t>
            </a:r>
            <a:r>
              <a:rPr lang="en-US" altLang="en-US" sz="2800">
                <a:ea typeface="ＭＳ Ｐゴシック" panose="020B0600070205080204" pitchFamily="34" charset="-128"/>
              </a:rPr>
              <a:t>:</a:t>
            </a:r>
          </a:p>
          <a:p>
            <a:pPr eaLnBrk="1" hangingPunct="1"/>
            <a:endParaRPr lang="en-US" altLang="en-US" sz="2800">
              <a:ea typeface="ＭＳ Ｐゴシック" panose="020B0600070205080204" pitchFamily="34" charset="-128"/>
            </a:endParaRPr>
          </a:p>
          <a:p>
            <a:pPr eaLnBrk="1" hangingPunct="1"/>
            <a:endParaRPr lang="en-US" altLang="en-US" sz="2800">
              <a:ea typeface="ＭＳ Ｐゴシック" panose="020B0600070205080204" pitchFamily="34" charset="-128"/>
            </a:endParaRPr>
          </a:p>
          <a:p>
            <a:pPr lvl="1" eaLnBrk="1" hangingPunct="1"/>
            <a:r>
              <a:rPr lang="en-US" altLang="en-US" sz="2400" i="1">
                <a:ea typeface="ＭＳ Ｐゴシック" panose="020B0600070205080204" pitchFamily="34" charset="-128"/>
              </a:rPr>
              <a:t>N</a:t>
            </a:r>
            <a:r>
              <a:rPr lang="en-US" altLang="en-US" sz="2400" i="1" baseline="-25000">
                <a:ea typeface="ＭＳ Ｐゴシック" panose="020B0600070205080204" pitchFamily="34" charset="-128"/>
              </a:rPr>
              <a:t>q </a:t>
            </a:r>
            <a:r>
              <a:rPr lang="en-US" altLang="en-US" sz="2400">
                <a:ea typeface="ＭＳ Ｐゴシック" panose="020B0600070205080204" pitchFamily="34" charset="-128"/>
              </a:rPr>
              <a:t>is the total number of out-links from page </a:t>
            </a:r>
            <a:r>
              <a:rPr lang="en-US" altLang="en-US" sz="2400" i="1">
                <a:ea typeface="ＭＳ Ｐゴシック" panose="020B0600070205080204" pitchFamily="34" charset="-128"/>
              </a:rPr>
              <a:t>q</a:t>
            </a:r>
            <a:r>
              <a:rPr lang="en-US" altLang="en-US" sz="2400">
                <a:ea typeface="ＭＳ Ｐゴシック" panose="020B0600070205080204" pitchFamily="34" charset="-128"/>
              </a:rPr>
              <a:t>.</a:t>
            </a:r>
            <a:endParaRPr lang="en-US" altLang="en-US" sz="2400" i="1">
              <a:ea typeface="ＭＳ Ｐゴシック" panose="020B0600070205080204" pitchFamily="34" charset="-128"/>
            </a:endParaRPr>
          </a:p>
          <a:p>
            <a:pPr lvl="1" eaLnBrk="1" hangingPunct="1"/>
            <a:r>
              <a:rPr lang="en-US" altLang="en-US" sz="2400">
                <a:ea typeface="ＭＳ Ｐゴシック" panose="020B0600070205080204" pitchFamily="34" charset="-128"/>
              </a:rPr>
              <a:t>A page, </a:t>
            </a:r>
            <a:r>
              <a:rPr lang="en-US" altLang="en-US" sz="2400" i="1">
                <a:ea typeface="ＭＳ Ｐゴシック" panose="020B0600070205080204" pitchFamily="34" charset="-128"/>
              </a:rPr>
              <a:t>q</a:t>
            </a:r>
            <a:r>
              <a:rPr lang="en-US" altLang="en-US" sz="2400">
                <a:ea typeface="ＭＳ Ｐゴシック" panose="020B0600070205080204" pitchFamily="34" charset="-128"/>
              </a:rPr>
              <a:t>, </a:t>
            </a:r>
            <a:r>
              <a:rPr lang="ja-JP" altLang="en-US" sz="2400">
                <a:ea typeface="ＭＳ Ｐゴシック" panose="020B0600070205080204" pitchFamily="34" charset="-128"/>
              </a:rPr>
              <a:t>“</a:t>
            </a:r>
            <a:r>
              <a:rPr lang="en-US" altLang="ja-JP" sz="2400">
                <a:ea typeface="ＭＳ Ｐゴシック" panose="020B0600070205080204" pitchFamily="34" charset="-128"/>
              </a:rPr>
              <a:t>gives</a:t>
            </a:r>
            <a:r>
              <a:rPr lang="ja-JP" altLang="en-US" sz="2400">
                <a:ea typeface="ＭＳ Ｐゴシック" panose="020B0600070205080204" pitchFamily="34" charset="-128"/>
              </a:rPr>
              <a:t>”</a:t>
            </a:r>
            <a:r>
              <a:rPr lang="en-US" altLang="ja-JP" sz="2400">
                <a:ea typeface="ＭＳ Ｐゴシック" panose="020B0600070205080204" pitchFamily="34" charset="-128"/>
              </a:rPr>
              <a:t> an equal fraction of its authority to all the pages it points to (e.g. </a:t>
            </a:r>
            <a:r>
              <a:rPr lang="en-US" altLang="ja-JP" sz="2400" i="1">
                <a:ea typeface="ＭＳ Ｐゴシック" panose="020B0600070205080204" pitchFamily="34" charset="-128"/>
              </a:rPr>
              <a:t>p</a:t>
            </a:r>
            <a:r>
              <a:rPr lang="en-US" altLang="ja-JP" sz="2400">
                <a:ea typeface="ＭＳ Ｐゴシック" panose="020B0600070205080204" pitchFamily="34" charset="-128"/>
              </a:rPr>
              <a:t>).</a:t>
            </a:r>
          </a:p>
          <a:p>
            <a:pPr lvl="1" eaLnBrk="1" hangingPunct="1"/>
            <a:r>
              <a:rPr lang="en-US" altLang="en-US" sz="2400" i="1">
                <a:ea typeface="ＭＳ Ｐゴシック" panose="020B0600070205080204" pitchFamily="34" charset="-128"/>
              </a:rPr>
              <a:t>c</a:t>
            </a:r>
            <a:r>
              <a:rPr lang="en-US" altLang="en-US" sz="2400">
                <a:ea typeface="ＭＳ Ｐゴシック" panose="020B0600070205080204" pitchFamily="34" charset="-128"/>
              </a:rPr>
              <a:t> is a normalizing constant set so that the </a:t>
            </a:r>
            <a:r>
              <a:rPr lang="en-US" altLang="en-US" sz="2400" u="sng">
                <a:ea typeface="ＭＳ Ｐゴシック" panose="020B0600070205080204" pitchFamily="34" charset="-128"/>
              </a:rPr>
              <a:t>rank of all pages</a:t>
            </a:r>
            <a:r>
              <a:rPr lang="en-US" altLang="en-US" sz="2400">
                <a:ea typeface="ＭＳ Ｐゴシック" panose="020B0600070205080204" pitchFamily="34" charset="-128"/>
              </a:rPr>
              <a:t> always sums to 1.</a:t>
            </a:r>
          </a:p>
        </p:txBody>
      </p:sp>
      <p:graphicFrame>
        <p:nvGraphicFramePr>
          <p:cNvPr id="137218" name="Object 2">
            <a:extLst>
              <a:ext uri="{FF2B5EF4-FFF2-40B4-BE49-F238E27FC236}">
                <a16:creationId xmlns:a16="http://schemas.microsoft.com/office/drawing/2014/main" id="{894C5CDA-6528-E94B-821A-9C662C959FC7}"/>
              </a:ext>
            </a:extLst>
          </p:cNvPr>
          <p:cNvGraphicFramePr>
            <a:graphicFrameLocks noChangeAspect="1"/>
          </p:cNvGraphicFramePr>
          <p:nvPr/>
        </p:nvGraphicFramePr>
        <p:xfrm>
          <a:off x="2333625" y="2749550"/>
          <a:ext cx="3076575" cy="1157288"/>
        </p:xfrm>
        <a:graphic>
          <a:graphicData uri="http://schemas.openxmlformats.org/presentationml/2006/ole">
            <mc:AlternateContent xmlns:mc="http://schemas.openxmlformats.org/markup-compatibility/2006">
              <mc:Choice xmlns:v="urn:schemas-microsoft-com:vml" Requires="v">
                <p:oleObj spid="_x0000_s19505" name="Equation" r:id="rId4" imgW="1181100" imgH="444500" progId="Equation.3">
                  <p:embed/>
                </p:oleObj>
              </mc:Choice>
              <mc:Fallback>
                <p:oleObj name="Equation" r:id="rId4" imgW="1181100" imgH="44450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625" y="2749550"/>
                        <a:ext cx="3076575" cy="115728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6511598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52C99533-A745-0A46-98A4-64B60E35034A}"/>
              </a:ext>
            </a:extLst>
          </p:cNvPr>
          <p:cNvSpPr>
            <a:spLocks noGrp="1" noChangeArrowheads="1"/>
          </p:cNvSpPr>
          <p:nvPr>
            <p:ph type="title"/>
          </p:nvPr>
        </p:nvSpPr>
        <p:spPr>
          <a:xfrm>
            <a:off x="304800" y="1905000"/>
            <a:ext cx="1143000" cy="990600"/>
          </a:xfrm>
        </p:spPr>
        <p:txBody>
          <a:bodyPr/>
          <a:lstStyle/>
          <a:p>
            <a:pPr eaLnBrk="1" hangingPunct="1"/>
            <a:r>
              <a:rPr lang="en-US" altLang="en-US" sz="3200" dirty="0">
                <a:ea typeface="ＭＳ Ｐゴシック" panose="020B0600070205080204" pitchFamily="34" charset="-128"/>
              </a:rPr>
              <a:t>3D Web</a:t>
            </a:r>
          </a:p>
        </p:txBody>
      </p:sp>
      <p:pic>
        <p:nvPicPr>
          <p:cNvPr id="4" name="Picture 3" descr="Screen Shot 2018-02-15 at 2.15.04 PM.png"/>
          <p:cNvPicPr>
            <a:picLocks noChangeAspect="1"/>
          </p:cNvPicPr>
          <p:nvPr/>
        </p:nvPicPr>
        <p:blipFill>
          <a:blip r:embed="rId2"/>
          <a:stretch>
            <a:fillRect/>
          </a:stretch>
        </p:blipFill>
        <p:spPr>
          <a:xfrm>
            <a:off x="0" y="228599"/>
            <a:ext cx="9144000" cy="6638925"/>
          </a:xfrm>
          <a:prstGeom prst="rect">
            <a:avLst/>
          </a:prstGeom>
        </p:spPr>
      </p:pic>
    </p:spTree>
    <p:extLst>
      <p:ext uri="{BB962C8B-B14F-4D97-AF65-F5344CB8AC3E}">
        <p14:creationId xmlns:p14="http://schemas.microsoft.com/office/powerpoint/2010/main" val="125851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latin typeface="Times New Roman" charset="0"/>
                <a:ea typeface="ＭＳ Ｐゴシック" charset="0"/>
                <a:cs typeface="ＭＳ Ｐゴシック" charset="0"/>
              </a:rPr>
              <a:t>Search Engine Basics</a:t>
            </a:r>
          </a:p>
        </p:txBody>
      </p:sp>
      <p:sp>
        <p:nvSpPr>
          <p:cNvPr id="20483" name="Rectangle 3"/>
          <p:cNvSpPr>
            <a:spLocks noGrp="1" noChangeArrowheads="1"/>
          </p:cNvSpPr>
          <p:nvPr>
            <p:ph type="body" idx="1"/>
          </p:nvPr>
        </p:nvSpPr>
        <p:spPr>
          <a:xfrm>
            <a:off x="609600" y="1219200"/>
            <a:ext cx="7772400" cy="4114800"/>
          </a:xfrm>
        </p:spPr>
        <p:txBody>
          <a:bodyPr/>
          <a:lstStyle/>
          <a:p>
            <a:pPr eaLnBrk="1" hangingPunct="1">
              <a:lnSpc>
                <a:spcPct val="90000"/>
              </a:lnSpc>
            </a:pPr>
            <a:r>
              <a:rPr lang="en-US" sz="2800" dirty="0">
                <a:latin typeface="Times New Roman" charset="0"/>
                <a:ea typeface="ＭＳ Ｐゴシック" charset="0"/>
                <a:cs typeface="ＭＳ Ｐゴシック" charset="0"/>
              </a:rPr>
              <a:t>What we search – usually the World Wide Web (WWW)</a:t>
            </a:r>
          </a:p>
          <a:p>
            <a:pPr eaLnBrk="1" hangingPunct="1">
              <a:lnSpc>
                <a:spcPct val="90000"/>
              </a:lnSpc>
            </a:pPr>
            <a:r>
              <a:rPr lang="en-US" sz="2800" dirty="0">
                <a:latin typeface="Times New Roman" charset="0"/>
                <a:ea typeface="ＭＳ Ｐゴシック" charset="0"/>
                <a:cs typeface="ＭＳ Ｐゴシック" charset="0"/>
              </a:rPr>
              <a:t>Search engines</a:t>
            </a:r>
          </a:p>
          <a:p>
            <a:pPr lvl="1" eaLnBrk="1" hangingPunct="1">
              <a:lnSpc>
                <a:spcPct val="90000"/>
              </a:lnSpc>
            </a:pPr>
            <a:r>
              <a:rPr lang="en-US" sz="2400" dirty="0">
                <a:latin typeface="Times New Roman" charset="0"/>
                <a:ea typeface="ＭＳ Ｐゴシック" charset="0"/>
              </a:rPr>
              <a:t>Types</a:t>
            </a:r>
          </a:p>
          <a:p>
            <a:pPr lvl="1" eaLnBrk="1" hangingPunct="1">
              <a:lnSpc>
                <a:spcPct val="90000"/>
              </a:lnSpc>
            </a:pPr>
            <a:r>
              <a:rPr lang="en-US" sz="2400" dirty="0">
                <a:latin typeface="Times New Roman" charset="0"/>
                <a:ea typeface="ＭＳ Ｐゴシック" charset="0"/>
              </a:rPr>
              <a:t>Business models</a:t>
            </a:r>
          </a:p>
          <a:p>
            <a:pPr eaLnBrk="1" hangingPunct="1">
              <a:lnSpc>
                <a:spcPct val="90000"/>
              </a:lnSpc>
            </a:pPr>
            <a:r>
              <a:rPr lang="en-US" sz="2800" dirty="0">
                <a:latin typeface="Times New Roman" charset="0"/>
                <a:ea typeface="ＭＳ Ｐゴシック" charset="0"/>
                <a:cs typeface="ＭＳ Ｐゴシック" charset="0"/>
              </a:rPr>
              <a:t>Representation</a:t>
            </a:r>
          </a:p>
          <a:p>
            <a:pPr lvl="1" eaLnBrk="1" hangingPunct="1">
              <a:lnSpc>
                <a:spcPct val="90000"/>
              </a:lnSpc>
            </a:pPr>
            <a:r>
              <a:rPr lang="en-US" sz="2400" dirty="0">
                <a:latin typeface="Times New Roman" charset="0"/>
                <a:ea typeface="ＭＳ Ｐゴシック" charset="0"/>
                <a:cs typeface="ＭＳ Ｐゴシック" charset="0"/>
              </a:rPr>
              <a:t>Text - vectors</a:t>
            </a:r>
          </a:p>
          <a:p>
            <a:pPr eaLnBrk="1" hangingPunct="1">
              <a:lnSpc>
                <a:spcPct val="90000"/>
              </a:lnSpc>
            </a:pPr>
            <a:r>
              <a:rPr lang="en-US" sz="2800" dirty="0">
                <a:latin typeface="Times New Roman" charset="0"/>
                <a:ea typeface="ＭＳ Ｐゴシック" charset="0"/>
                <a:cs typeface="ＭＳ Ｐゴシック" charset="0"/>
              </a:rPr>
              <a:t>Ranking</a:t>
            </a:r>
          </a:p>
          <a:p>
            <a:pPr lvl="1" eaLnBrk="1" hangingPunct="1">
              <a:lnSpc>
                <a:spcPct val="90000"/>
              </a:lnSpc>
            </a:pPr>
            <a:r>
              <a:rPr lang="en-US" sz="2400" dirty="0">
                <a:latin typeface="Times New Roman" charset="0"/>
                <a:ea typeface="ＭＳ Ｐゴシック" charset="0"/>
                <a:cs typeface="ＭＳ Ｐゴシック" charset="0"/>
              </a:rPr>
              <a:t>Text similarity</a:t>
            </a:r>
          </a:p>
          <a:p>
            <a:pPr lvl="1" eaLnBrk="1" hangingPunct="1">
              <a:lnSpc>
                <a:spcPct val="90000"/>
              </a:lnSpc>
            </a:pPr>
            <a:r>
              <a:rPr lang="en-US" sz="2400" dirty="0">
                <a:latin typeface="Times New Roman" charset="0"/>
                <a:ea typeface="ＭＳ Ｐゴシック" charset="0"/>
              </a:rPr>
              <a:t>Link analysis (graph search)</a:t>
            </a:r>
            <a:endParaRPr lang="en-US" sz="1800" dirty="0">
              <a:latin typeface="Times New Roman" charset="0"/>
              <a:ea typeface="ＭＳ Ｐゴシック" charset="0"/>
            </a:endParaRPr>
          </a:p>
          <a:p>
            <a:pPr eaLnBrk="1" hangingPunct="1">
              <a:lnSpc>
                <a:spcPct val="90000"/>
              </a:lnSpc>
            </a:pPr>
            <a:r>
              <a:rPr lang="en-US" sz="2800" dirty="0">
                <a:latin typeface="Times New Roman" charset="0"/>
                <a:ea typeface="ＭＳ Ｐゴシック" charset="0"/>
                <a:cs typeface="ＭＳ Ｐゴシック" charset="0"/>
              </a:rPr>
              <a:t>Google</a:t>
            </a:r>
          </a:p>
          <a:p>
            <a:pPr lvl="1" eaLnBrk="1" hangingPunct="1">
              <a:lnSpc>
                <a:spcPct val="90000"/>
              </a:lnSpc>
            </a:pPr>
            <a:r>
              <a:rPr lang="en-US" sz="2400" b="1" u="sng" dirty="0">
                <a:latin typeface="Times New Roman" charset="0"/>
                <a:ea typeface="ＭＳ Ｐゴシック" charset="0"/>
              </a:rPr>
              <a:t>THE</a:t>
            </a:r>
            <a:r>
              <a:rPr lang="en-US" sz="2400" dirty="0">
                <a:latin typeface="Times New Roman" charset="0"/>
                <a:ea typeface="ＭＳ Ｐゴシック" charset="0"/>
              </a:rPr>
              <a:t> dominant search engine</a:t>
            </a:r>
          </a:p>
          <a:p>
            <a:pPr lvl="2" eaLnBrk="1" hangingPunct="1">
              <a:lnSpc>
                <a:spcPct val="90000"/>
              </a:lnSpc>
            </a:pPr>
            <a:endParaRPr lang="en-US" dirty="0">
              <a:latin typeface="Times New Roman" charset="0"/>
              <a:ea typeface="ＭＳ Ｐゴシック" charset="0"/>
            </a:endParaRPr>
          </a:p>
          <a:p>
            <a:pPr eaLnBrk="1" hangingPunct="1">
              <a:lnSpc>
                <a:spcPct val="90000"/>
              </a:lnSpc>
            </a:pPr>
            <a:endParaRPr lang="en-US" sz="1800" dirty="0">
              <a:latin typeface="Times New Roman" charset="0"/>
              <a:ea typeface="ＭＳ Ｐゴシック" charset="0"/>
              <a:cs typeface="ＭＳ Ｐゴシック"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9002339D-51EC-8F49-8BD1-F39DC663D2D3}"/>
              </a:ext>
            </a:extLst>
          </p:cNvPr>
          <p:cNvSpPr>
            <a:spLocks noGrp="1" noChangeArrowheads="1"/>
          </p:cNvSpPr>
          <p:nvPr>
            <p:ph type="title"/>
          </p:nvPr>
        </p:nvSpPr>
        <p:spPr>
          <a:xfrm>
            <a:off x="457200" y="533400"/>
            <a:ext cx="5486400" cy="1143000"/>
          </a:xfrm>
        </p:spPr>
        <p:txBody>
          <a:bodyPr/>
          <a:lstStyle/>
          <a:p>
            <a:r>
              <a:rPr lang="en-US" altLang="en-US" sz="3200" b="1">
                <a:solidFill>
                  <a:srgbClr val="FF0000"/>
                </a:solidFill>
                <a:ea typeface="ＭＳ Ｐゴシック" panose="020B0600070205080204" pitchFamily="34" charset="-128"/>
              </a:rPr>
              <a:t>Multiplatform Usage 2016</a:t>
            </a:r>
            <a:endParaRPr lang="en-US" altLang="en-US">
              <a:ea typeface="ＭＳ Ｐゴシック" panose="020B0600070205080204" pitchFamily="34" charset="-128"/>
            </a:endParaRPr>
          </a:p>
        </p:txBody>
      </p:sp>
      <p:pic>
        <p:nvPicPr>
          <p:cNvPr id="96258" name="Picture 2">
            <a:extLst>
              <a:ext uri="{FF2B5EF4-FFF2-40B4-BE49-F238E27FC236}">
                <a16:creationId xmlns:a16="http://schemas.microsoft.com/office/drawing/2014/main" id="{A0269526-6EEC-5F43-A0CE-E0709EF619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56437"/>
            <a:ext cx="9144000"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FFC49FD-B10E-4142-AC24-7D7C0620CF0D}"/>
              </a:ext>
            </a:extLst>
          </p:cNvPr>
          <p:cNvSpPr txBox="1"/>
          <p:nvPr/>
        </p:nvSpPr>
        <p:spPr>
          <a:xfrm>
            <a:off x="1910733" y="156327"/>
            <a:ext cx="4177939" cy="461665"/>
          </a:xfrm>
          <a:prstGeom prst="rect">
            <a:avLst/>
          </a:prstGeom>
          <a:noFill/>
        </p:spPr>
        <p:txBody>
          <a:bodyPr wrap="none" rtlCol="0">
            <a:spAutoFit/>
          </a:bodyPr>
          <a:lstStyle/>
          <a:p>
            <a:r>
              <a:rPr lang="en-US" dirty="0"/>
              <a:t>Effect of PageRank – </a:t>
            </a:r>
            <a:r>
              <a:rPr lang="en-US" sz="2400" b="1" dirty="0">
                <a:solidFill>
                  <a:srgbClr val="0000FF"/>
                </a:solidFill>
              </a:rPr>
              <a:t>Google Rules</a:t>
            </a:r>
            <a:endParaRPr lang="en-US" b="1" dirty="0">
              <a:solidFill>
                <a:srgbClr val="0000FF"/>
              </a:solidFill>
            </a:endParaRPr>
          </a:p>
        </p:txBody>
      </p:sp>
    </p:spTree>
    <p:extLst>
      <p:ext uri="{BB962C8B-B14F-4D97-AF65-F5344CB8AC3E}">
        <p14:creationId xmlns:p14="http://schemas.microsoft.com/office/powerpoint/2010/main" val="298415722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latin typeface="Times New Roman" charset="0"/>
                <a:ea typeface="ＭＳ Ｐゴシック" charset="0"/>
                <a:cs typeface="ＭＳ Ｐゴシック" charset="0"/>
              </a:rPr>
              <a:t>Google Facts</a:t>
            </a:r>
          </a:p>
        </p:txBody>
      </p:sp>
      <p:pic>
        <p:nvPicPr>
          <p:cNvPr id="22531" name="Picture 4" descr="Screen shot 2014-01-11 at 2.18.44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4568825"/>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pic>
    </p:spTree>
    <p:extLst>
      <p:ext uri="{BB962C8B-B14F-4D97-AF65-F5344CB8AC3E}">
        <p14:creationId xmlns:p14="http://schemas.microsoft.com/office/powerpoint/2010/main" val="150699174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85800" y="152400"/>
            <a:ext cx="7772400" cy="990600"/>
          </a:xfrm>
        </p:spPr>
        <p:txBody>
          <a:bodyPr/>
          <a:lstStyle/>
          <a:p>
            <a:pPr eaLnBrk="1" hangingPunct="1"/>
            <a:r>
              <a:rPr lang="en-US">
                <a:latin typeface="Times New Roman" charset="0"/>
                <a:ea typeface="ＭＳ Ｐゴシック" charset="0"/>
                <a:cs typeface="ＭＳ Ｐゴシック" charset="0"/>
                <a:hlinkClick r:id="rId2"/>
              </a:rPr>
              <a:t>Google search</a:t>
            </a:r>
            <a:endParaRPr lang="en-US">
              <a:latin typeface="Times New Roman" charset="0"/>
              <a:ea typeface="ＭＳ Ｐゴシック" charset="0"/>
              <a:cs typeface="ＭＳ Ｐゴシック" charset="0"/>
            </a:endParaRPr>
          </a:p>
        </p:txBody>
      </p:sp>
      <p:pic>
        <p:nvPicPr>
          <p:cNvPr id="23555" name="Picture 3" descr="Screen shot 2014-03-03 at 8.59.5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43000"/>
            <a:ext cx="8763000" cy="5476875"/>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pic>
    </p:spTree>
    <p:extLst>
      <p:ext uri="{BB962C8B-B14F-4D97-AF65-F5344CB8AC3E}">
        <p14:creationId xmlns:p14="http://schemas.microsoft.com/office/powerpoint/2010/main" val="2195827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Types of Search Queries - Broder</a:t>
            </a:r>
          </a:p>
        </p:txBody>
      </p:sp>
      <p:sp>
        <p:nvSpPr>
          <p:cNvPr id="40963" name="Rectangle 3"/>
          <p:cNvSpPr>
            <a:spLocks noGrp="1" noChangeArrowheads="1"/>
          </p:cNvSpPr>
          <p:nvPr>
            <p:ph type="body" idx="1"/>
          </p:nvPr>
        </p:nvSpPr>
        <p:spPr/>
        <p:txBody>
          <a:bodyPr/>
          <a:lstStyle/>
          <a:p>
            <a:pPr eaLnBrk="1" hangingPunct="1">
              <a:lnSpc>
                <a:spcPct val="90000"/>
              </a:lnSpc>
              <a:buFontTx/>
              <a:buNone/>
            </a:pPr>
            <a:r>
              <a:rPr lang="en-US" sz="2800" dirty="0">
                <a:latin typeface="Times New Roman" charset="0"/>
                <a:ea typeface="ＭＳ Ｐゴシック" charset="0"/>
                <a:cs typeface="ＭＳ Ｐゴシック" charset="0"/>
              </a:rPr>
              <a:t>A taxonomy of web searches (out of date)</a:t>
            </a:r>
          </a:p>
          <a:p>
            <a:pPr eaLnBrk="1" hangingPunct="1">
              <a:lnSpc>
                <a:spcPct val="90000"/>
              </a:lnSpc>
              <a:buFontTx/>
              <a:buNone/>
            </a:pPr>
            <a:r>
              <a:rPr lang="en-US" sz="2800" dirty="0">
                <a:latin typeface="Times New Roman" charset="0"/>
                <a:ea typeface="ＭＳ Ｐゴシック" charset="0"/>
                <a:cs typeface="ＭＳ Ｐゴシック" charset="0"/>
              </a:rPr>
              <a:t>In the web context the "need behind the query" is often not informational in nature. </a:t>
            </a:r>
          </a:p>
          <a:p>
            <a:pPr eaLnBrk="1" hangingPunct="1">
              <a:lnSpc>
                <a:spcPct val="90000"/>
              </a:lnSpc>
            </a:pPr>
            <a:r>
              <a:rPr lang="en-US" sz="2800" dirty="0">
                <a:latin typeface="Times New Roman" charset="0"/>
                <a:ea typeface="ＭＳ Ｐゴシック" charset="0"/>
                <a:cs typeface="ＭＳ Ｐゴシック" charset="0"/>
              </a:rPr>
              <a:t>Navigational. 25%</a:t>
            </a:r>
          </a:p>
          <a:p>
            <a:pPr lvl="1" eaLnBrk="1" hangingPunct="1">
              <a:lnSpc>
                <a:spcPct val="90000"/>
              </a:lnSpc>
            </a:pPr>
            <a:r>
              <a:rPr lang="en-US" sz="2400" dirty="0">
                <a:latin typeface="Times New Roman" charset="0"/>
                <a:ea typeface="ＭＳ Ｐゴシック" charset="0"/>
              </a:rPr>
              <a:t>The immediate intent is to reach a particular site.</a:t>
            </a:r>
          </a:p>
          <a:p>
            <a:pPr eaLnBrk="1" hangingPunct="1">
              <a:lnSpc>
                <a:spcPct val="90000"/>
              </a:lnSpc>
            </a:pPr>
            <a:r>
              <a:rPr lang="en-US" sz="2800" dirty="0">
                <a:latin typeface="Times New Roman" charset="0"/>
                <a:ea typeface="ＭＳ Ｐゴシック" charset="0"/>
                <a:cs typeface="ＭＳ Ｐゴシック" charset="0"/>
              </a:rPr>
              <a:t>Informational. 40%</a:t>
            </a:r>
          </a:p>
          <a:p>
            <a:pPr lvl="1" eaLnBrk="1" hangingPunct="1">
              <a:lnSpc>
                <a:spcPct val="90000"/>
              </a:lnSpc>
            </a:pPr>
            <a:r>
              <a:rPr lang="en-US" sz="2400" dirty="0">
                <a:latin typeface="Times New Roman" charset="0"/>
                <a:ea typeface="ＭＳ Ｐゴシック" charset="0"/>
              </a:rPr>
              <a:t>The intent is to acquire some information assumed to be present on one or more web pages.</a:t>
            </a:r>
          </a:p>
          <a:p>
            <a:pPr eaLnBrk="1" hangingPunct="1">
              <a:lnSpc>
                <a:spcPct val="90000"/>
              </a:lnSpc>
            </a:pPr>
            <a:r>
              <a:rPr lang="en-US" sz="2800" dirty="0">
                <a:latin typeface="Times New Roman" charset="0"/>
                <a:ea typeface="ＭＳ Ｐゴシック" charset="0"/>
                <a:cs typeface="ＭＳ Ｐゴシック" charset="0"/>
              </a:rPr>
              <a:t>Transactional. 35%</a:t>
            </a:r>
          </a:p>
          <a:p>
            <a:pPr lvl="1" eaLnBrk="1" hangingPunct="1">
              <a:lnSpc>
                <a:spcPct val="90000"/>
              </a:lnSpc>
            </a:pPr>
            <a:r>
              <a:rPr lang="en-US" sz="2400" dirty="0">
                <a:latin typeface="Times New Roman" charset="0"/>
                <a:ea typeface="ＭＳ Ｐゴシック" charset="0"/>
              </a:rPr>
              <a:t>The intent is to perform some web-mediated activity. </a:t>
            </a:r>
          </a:p>
          <a:p>
            <a:pPr eaLnBrk="1" hangingPunct="1">
              <a:lnSpc>
                <a:spcPct val="90000"/>
              </a:lnSpc>
              <a:buFontTx/>
              <a:buNone/>
            </a:pPr>
            <a:endParaRPr lang="en-US" sz="2800" dirty="0">
              <a:latin typeface="Times New Roman" charset="0"/>
              <a:ea typeface="ＭＳ Ｐゴシック" charset="0"/>
              <a:cs typeface="ＭＳ Ｐゴシック"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1426" name="Text Box 6"/>
          <p:cNvSpPr txBox="1">
            <a:spLocks noChangeArrowheads="1"/>
          </p:cNvSpPr>
          <p:nvPr/>
        </p:nvSpPr>
        <p:spPr bwMode="auto">
          <a:xfrm>
            <a:off x="2438400" y="6172200"/>
            <a:ext cx="3352800" cy="45720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a:hlinkClick r:id="rId3"/>
              </a:rPr>
              <a:t>ComScore</a:t>
            </a:r>
            <a:r>
              <a:rPr lang="en-US"/>
              <a:t> </a:t>
            </a:r>
            <a:r>
              <a:rPr lang="en-US">
                <a:solidFill>
                  <a:srgbClr val="FF3300"/>
                </a:solidFill>
              </a:rPr>
              <a:t>global share</a:t>
            </a:r>
            <a:endParaRPr lang="en-US"/>
          </a:p>
        </p:txBody>
      </p:sp>
      <p:sp>
        <p:nvSpPr>
          <p:cNvPr id="231427" name="TextBox 5"/>
          <p:cNvSpPr txBox="1">
            <a:spLocks noChangeArrowheads="1"/>
          </p:cNvSpPr>
          <p:nvPr/>
        </p:nvSpPr>
        <p:spPr bwMode="auto">
          <a:xfrm>
            <a:off x="1371600" y="381000"/>
            <a:ext cx="6589713" cy="58420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3200">
                <a:solidFill>
                  <a:srgbClr val="FF0000"/>
                </a:solidFill>
              </a:rPr>
              <a:t>Number of search engine queries  - US</a:t>
            </a:r>
          </a:p>
        </p:txBody>
      </p:sp>
      <p:sp>
        <p:nvSpPr>
          <p:cNvPr id="231428" name="TextBox 6"/>
          <p:cNvSpPr txBox="1">
            <a:spLocks noChangeArrowheads="1"/>
          </p:cNvSpPr>
          <p:nvPr/>
        </p:nvSpPr>
        <p:spPr bwMode="auto">
          <a:xfrm>
            <a:off x="1852613" y="5486400"/>
            <a:ext cx="3032125" cy="40005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a:t>About half a billion per day</a:t>
            </a:r>
          </a:p>
        </p:txBody>
      </p:sp>
      <p:pic>
        <p:nvPicPr>
          <p:cNvPr id="231429" name="Picture 5" descr="Screen shot 2014-03-03 at 9.18.23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965200"/>
            <a:ext cx="5359400" cy="445135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pic>
    </p:spTree>
    <p:extLst>
      <p:ext uri="{BB962C8B-B14F-4D97-AF65-F5344CB8AC3E}">
        <p14:creationId xmlns:p14="http://schemas.microsoft.com/office/powerpoint/2010/main" val="359402810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474" name="Picture 2" descr="Screen shot 2012-12-31 at 2.02.21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52400"/>
            <a:ext cx="8094663" cy="601980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pic>
      <p:sp>
        <p:nvSpPr>
          <p:cNvPr id="233475" name="TextBox 3"/>
          <p:cNvSpPr txBox="1">
            <a:spLocks noChangeArrowheads="1"/>
          </p:cNvSpPr>
          <p:nvPr/>
        </p:nvSpPr>
        <p:spPr bwMode="auto">
          <a:xfrm>
            <a:off x="3962400" y="6248400"/>
            <a:ext cx="1373188" cy="461963"/>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a:t>Dec 2012</a:t>
            </a:r>
          </a:p>
        </p:txBody>
      </p:sp>
      <p:sp>
        <p:nvSpPr>
          <p:cNvPr id="233476" name="TextBox 4"/>
          <p:cNvSpPr txBox="1">
            <a:spLocks noChangeArrowheads="1"/>
          </p:cNvSpPr>
          <p:nvPr/>
        </p:nvSpPr>
        <p:spPr bwMode="auto">
          <a:xfrm>
            <a:off x="5943600" y="6248400"/>
            <a:ext cx="2946400" cy="461963"/>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a:t>2 billion internet users</a:t>
            </a:r>
          </a:p>
        </p:txBody>
      </p:sp>
    </p:spTree>
    <p:extLst>
      <p:ext uri="{BB962C8B-B14F-4D97-AF65-F5344CB8AC3E}">
        <p14:creationId xmlns:p14="http://schemas.microsoft.com/office/powerpoint/2010/main" val="2519553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22" name="Picture 2" descr="Screen shot 2012-01-17 at 3.58.02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8913"/>
            <a:ext cx="8686800" cy="6497637"/>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pic>
    </p:spTree>
    <p:extLst>
      <p:ext uri="{BB962C8B-B14F-4D97-AF65-F5344CB8AC3E}">
        <p14:creationId xmlns:p14="http://schemas.microsoft.com/office/powerpoint/2010/main" val="24090365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4145" name="Picture 1">
            <a:extLst>
              <a:ext uri="{FF2B5EF4-FFF2-40B4-BE49-F238E27FC236}">
                <a16:creationId xmlns:a16="http://schemas.microsoft.com/office/drawing/2014/main" id="{C2C2EC53-81F4-CC4F-AAB3-C936AE3AE0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57400"/>
            <a:ext cx="87630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TextBox 3">
            <a:extLst>
              <a:ext uri="{FF2B5EF4-FFF2-40B4-BE49-F238E27FC236}">
                <a16:creationId xmlns:a16="http://schemas.microsoft.com/office/drawing/2014/main" id="{B2EA9DB5-C07A-3A4F-8E82-D7B202C56777}"/>
              </a:ext>
            </a:extLst>
          </p:cNvPr>
          <p:cNvSpPr txBox="1">
            <a:spLocks noChangeArrowheads="1"/>
          </p:cNvSpPr>
          <p:nvPr/>
        </p:nvSpPr>
        <p:spPr bwMode="auto">
          <a:xfrm>
            <a:off x="1371600" y="838200"/>
            <a:ext cx="5638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FontTx/>
              <a:buNone/>
            </a:pPr>
            <a:r>
              <a:rPr lang="en-US" altLang="en-US" sz="2400"/>
              <a:t>March 2016 – Net Share Market</a:t>
            </a:r>
          </a:p>
        </p:txBody>
      </p:sp>
    </p:spTree>
    <p:extLst>
      <p:ext uri="{BB962C8B-B14F-4D97-AF65-F5344CB8AC3E}">
        <p14:creationId xmlns:p14="http://schemas.microsoft.com/office/powerpoint/2010/main" val="76670260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Box 3">
            <a:extLst>
              <a:ext uri="{FF2B5EF4-FFF2-40B4-BE49-F238E27FC236}">
                <a16:creationId xmlns:a16="http://schemas.microsoft.com/office/drawing/2014/main" id="{D88C9403-E4B5-9542-9B6E-9074B27CFA67}"/>
              </a:ext>
            </a:extLst>
          </p:cNvPr>
          <p:cNvSpPr txBox="1">
            <a:spLocks noChangeArrowheads="1"/>
          </p:cNvSpPr>
          <p:nvPr/>
        </p:nvSpPr>
        <p:spPr bwMode="auto">
          <a:xfrm>
            <a:off x="4011613" y="304800"/>
            <a:ext cx="1108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FontTx/>
              <a:buNone/>
            </a:pPr>
            <a:r>
              <a:rPr lang="en-US" altLang="en-US" sz="3600"/>
              <a:t>2017</a:t>
            </a:r>
          </a:p>
        </p:txBody>
      </p:sp>
      <p:pic>
        <p:nvPicPr>
          <p:cNvPr id="122882" name="Picture 1">
            <a:extLst>
              <a:ext uri="{FF2B5EF4-FFF2-40B4-BE49-F238E27FC236}">
                <a16:creationId xmlns:a16="http://schemas.microsoft.com/office/drawing/2014/main" id="{6B7C42A0-3CCF-894D-9ED5-CBB87E42C2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890000" cy="631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174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3" name="TextBox 3">
            <a:extLst>
              <a:ext uri="{FF2B5EF4-FFF2-40B4-BE49-F238E27FC236}">
                <a16:creationId xmlns:a16="http://schemas.microsoft.com/office/drawing/2014/main" id="{65C8D349-BEBE-B94B-B62F-D568AE84D233}"/>
              </a:ext>
            </a:extLst>
          </p:cNvPr>
          <p:cNvSpPr txBox="1">
            <a:spLocks noChangeArrowheads="1"/>
          </p:cNvSpPr>
          <p:nvPr/>
        </p:nvSpPr>
        <p:spPr bwMode="auto">
          <a:xfrm>
            <a:off x="4191000" y="304800"/>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FontTx/>
              <a:buNone/>
            </a:pPr>
            <a:r>
              <a:rPr lang="en-US" altLang="en-US" sz="2400"/>
              <a:t>2012</a:t>
            </a:r>
          </a:p>
        </p:txBody>
      </p:sp>
      <p:pic>
        <p:nvPicPr>
          <p:cNvPr id="120834" name="Picture 1" descr="search1802-01.jpg">
            <a:extLst>
              <a:ext uri="{FF2B5EF4-FFF2-40B4-BE49-F238E27FC236}">
                <a16:creationId xmlns:a16="http://schemas.microsoft.com/office/drawing/2014/main" id="{BA7D1AE9-AC01-E943-A8C0-607F5C503A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452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9AAD2437-A841-4F48-8C0E-0C76ADDEC4B4}"/>
              </a:ext>
            </a:extLst>
          </p:cNvPr>
          <p:cNvSpPr>
            <a:spLocks noGrp="1" noChangeArrowheads="1"/>
          </p:cNvSpPr>
          <p:nvPr>
            <p:ph type="title"/>
          </p:nvPr>
        </p:nvSpPr>
        <p:spPr>
          <a:xfrm>
            <a:off x="533400" y="381000"/>
            <a:ext cx="7772400" cy="1143000"/>
          </a:xfrm>
        </p:spPr>
        <p:txBody>
          <a:bodyPr/>
          <a:lstStyle/>
          <a:p>
            <a:r>
              <a:rPr lang="en-US" altLang="en-US" sz="3500" b="1">
                <a:solidFill>
                  <a:srgbClr val="FF0000"/>
                </a:solidFill>
                <a:ea typeface="ＭＳ Ｐゴシック" panose="020B0600070205080204" pitchFamily="34" charset="-128"/>
              </a:rPr>
              <a:t>Vannevar  Bush - Memex - 1945</a:t>
            </a:r>
            <a:endParaRPr lang="en-US" altLang="en-US" sz="3500">
              <a:solidFill>
                <a:srgbClr val="FF0000"/>
              </a:solidFill>
              <a:ea typeface="ＭＳ Ｐゴシック" panose="020B0600070205080204" pitchFamily="34" charset="-128"/>
            </a:endParaRPr>
          </a:p>
        </p:txBody>
      </p:sp>
      <p:sp>
        <p:nvSpPr>
          <p:cNvPr id="60418" name="Rectangle 3">
            <a:extLst>
              <a:ext uri="{FF2B5EF4-FFF2-40B4-BE49-F238E27FC236}">
                <a16:creationId xmlns:a16="http://schemas.microsoft.com/office/drawing/2014/main" id="{39C7E596-FDF2-DD45-948E-7B84FC6AB095}"/>
              </a:ext>
            </a:extLst>
          </p:cNvPr>
          <p:cNvSpPr>
            <a:spLocks noGrp="1" noChangeArrowheads="1"/>
          </p:cNvSpPr>
          <p:nvPr>
            <p:ph type="body" sz="half" idx="1"/>
          </p:nvPr>
        </p:nvSpPr>
        <p:spPr>
          <a:xfrm>
            <a:off x="762000" y="1447800"/>
            <a:ext cx="6877050" cy="3103563"/>
          </a:xfrm>
        </p:spPr>
        <p:txBody>
          <a:bodyPr/>
          <a:lstStyle/>
          <a:p>
            <a:pPr>
              <a:buFontTx/>
              <a:buNone/>
            </a:pPr>
            <a:r>
              <a:rPr lang="en-US" altLang="en-US" sz="1800" dirty="0">
                <a:solidFill>
                  <a:srgbClr val="000000"/>
                </a:solidFill>
                <a:latin typeface="Georgia" panose="02040502050405020303" pitchFamily="18" charset="0"/>
                <a:ea typeface="ＭＳ Ｐゴシック" panose="020B0600070205080204" pitchFamily="34" charset="-128"/>
              </a:rPr>
              <a:t>"A </a:t>
            </a:r>
            <a:r>
              <a:rPr lang="en-US" altLang="en-US" sz="1800" dirty="0" err="1">
                <a:solidFill>
                  <a:srgbClr val="000000"/>
                </a:solidFill>
                <a:latin typeface="Georgia" panose="02040502050405020303" pitchFamily="18" charset="0"/>
                <a:ea typeface="ＭＳ Ｐゴシック" panose="020B0600070205080204" pitchFamily="34" charset="-128"/>
              </a:rPr>
              <a:t>memex</a:t>
            </a:r>
            <a:r>
              <a:rPr lang="en-US" altLang="en-US" sz="1800" dirty="0">
                <a:solidFill>
                  <a:srgbClr val="000000"/>
                </a:solidFill>
                <a:latin typeface="Georgia" panose="02040502050405020303" pitchFamily="18" charset="0"/>
                <a:ea typeface="ＭＳ Ｐゴシック" panose="020B0600070205080204" pitchFamily="34" charset="-128"/>
              </a:rPr>
              <a:t> is a device in which an individual stores all his books, records, and communications, and which is mechanized so that it may be consulted with exceeding speed and flexibility. It is an enlarged intimate supplement to his memory.</a:t>
            </a:r>
            <a:r>
              <a:rPr lang="ja-JP" altLang="en-US" sz="1800" dirty="0">
                <a:solidFill>
                  <a:srgbClr val="000000"/>
                </a:solidFill>
                <a:latin typeface="Georgia" panose="02040502050405020303" pitchFamily="18" charset="0"/>
                <a:ea typeface="ＭＳ Ｐゴシック" panose="020B0600070205080204" pitchFamily="34" charset="-128"/>
              </a:rPr>
              <a:t>”</a:t>
            </a:r>
            <a:r>
              <a:rPr lang="en-US" altLang="ja-JP" sz="1800" dirty="0">
                <a:solidFill>
                  <a:srgbClr val="000000"/>
                </a:solidFill>
                <a:latin typeface="Georgia" panose="02040502050405020303" pitchFamily="18" charset="0"/>
                <a:ea typeface="ＭＳ Ｐゴシック" panose="020B0600070205080204" pitchFamily="34" charset="-128"/>
              </a:rPr>
              <a:t> </a:t>
            </a:r>
          </a:p>
          <a:p>
            <a:pPr>
              <a:buFontTx/>
              <a:buNone/>
            </a:pPr>
            <a:r>
              <a:rPr lang="en-US" altLang="en-US" sz="1800" i="1" dirty="0">
                <a:ea typeface="ＭＳ Ｐゴシック" panose="020B0600070205080204" pitchFamily="34" charset="-128"/>
              </a:rPr>
              <a:t>Bush seems to understand that computers won’</a:t>
            </a:r>
            <a:r>
              <a:rPr lang="en-US" altLang="ja-JP" sz="1800" i="1" dirty="0">
                <a:ea typeface="ＭＳ Ｐゴシック" panose="020B0600070205080204" pitchFamily="34" charset="-128"/>
              </a:rPr>
              <a:t>t just store information as a product; they will transform the process people follow to produce and use information.</a:t>
            </a:r>
          </a:p>
          <a:p>
            <a:pPr>
              <a:buFontTx/>
              <a:buNone/>
            </a:pPr>
            <a:endParaRPr lang="en-US" altLang="en-US" sz="1800" dirty="0">
              <a:ea typeface="ＭＳ Ｐゴシック" panose="020B0600070205080204" pitchFamily="34" charset="-128"/>
            </a:endParaRPr>
          </a:p>
        </p:txBody>
      </p:sp>
      <p:pic>
        <p:nvPicPr>
          <p:cNvPr id="60419" name="Picture 4">
            <a:extLst>
              <a:ext uri="{FF2B5EF4-FFF2-40B4-BE49-F238E27FC236}">
                <a16:creationId xmlns:a16="http://schemas.microsoft.com/office/drawing/2014/main" id="{BD31E753-BC07-0B46-9798-71E5A7528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74" t="19942" r="54430" b="40752"/>
          <a:stretch>
            <a:fillRect/>
          </a:stretch>
        </p:blipFill>
        <p:spPr bwMode="auto">
          <a:xfrm>
            <a:off x="4510088" y="3505200"/>
            <a:ext cx="4633912"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descr="bush">
            <a:extLst>
              <a:ext uri="{FF2B5EF4-FFF2-40B4-BE49-F238E27FC236}">
                <a16:creationId xmlns:a16="http://schemas.microsoft.com/office/drawing/2014/main" id="{72F4ACBA-2101-2E4A-9B39-C822A849BB9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1752600" y="4191000"/>
            <a:ext cx="2278063" cy="2403475"/>
          </a:xfrm>
        </p:spPr>
      </p:pic>
      <p:sp>
        <p:nvSpPr>
          <p:cNvPr id="60421" name="Text Box 6">
            <a:extLst>
              <a:ext uri="{FF2B5EF4-FFF2-40B4-BE49-F238E27FC236}">
                <a16:creationId xmlns:a16="http://schemas.microsoft.com/office/drawing/2014/main" id="{44B2A295-F960-A74C-BF06-CD044F5FB356}"/>
              </a:ext>
            </a:extLst>
          </p:cNvPr>
          <p:cNvSpPr txBox="1">
            <a:spLocks noChangeArrowheads="1"/>
          </p:cNvSpPr>
          <p:nvPr/>
        </p:nvSpPr>
        <p:spPr bwMode="auto">
          <a:xfrm>
            <a:off x="836457" y="142875"/>
            <a:ext cx="46024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sz="2800" b="1" u="sng" dirty="0">
                <a:solidFill>
                  <a:schemeClr val="accent2"/>
                </a:solidFill>
              </a:rPr>
              <a:t>Early ideas of search engines</a:t>
            </a:r>
            <a:endParaRPr lang="en-US" altLang="en-US" sz="2400" b="1" dirty="0">
              <a:solidFill>
                <a:schemeClr val="accent2"/>
              </a:solidFill>
            </a:endParaRPr>
          </a:p>
        </p:txBody>
      </p:sp>
    </p:spTree>
    <p:extLst>
      <p:ext uri="{BB962C8B-B14F-4D97-AF65-F5344CB8AC3E}">
        <p14:creationId xmlns:p14="http://schemas.microsoft.com/office/powerpoint/2010/main" val="12821240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extBox 3">
            <a:extLst>
              <a:ext uri="{FF2B5EF4-FFF2-40B4-BE49-F238E27FC236}">
                <a16:creationId xmlns:a16="http://schemas.microsoft.com/office/drawing/2014/main" id="{A5F74478-EEC7-7A47-A40D-0A7328EC7803}"/>
              </a:ext>
            </a:extLst>
          </p:cNvPr>
          <p:cNvSpPr txBox="1">
            <a:spLocks noChangeArrowheads="1"/>
          </p:cNvSpPr>
          <p:nvPr/>
        </p:nvSpPr>
        <p:spPr bwMode="auto">
          <a:xfrm>
            <a:off x="1371600" y="838200"/>
            <a:ext cx="5638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FontTx/>
              <a:buNone/>
            </a:pPr>
            <a:r>
              <a:rPr lang="en-US" altLang="en-US" sz="2400"/>
              <a:t>March 2016 – Net Share Market</a:t>
            </a:r>
          </a:p>
        </p:txBody>
      </p:sp>
      <p:pic>
        <p:nvPicPr>
          <p:cNvPr id="136194" name="Picture 2">
            <a:extLst>
              <a:ext uri="{FF2B5EF4-FFF2-40B4-BE49-F238E27FC236}">
                <a16:creationId xmlns:a16="http://schemas.microsoft.com/office/drawing/2014/main" id="{97F19D68-78F6-4249-BDE7-C6CA96C2A8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50" y="381000"/>
            <a:ext cx="9104313" cy="599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62809FF-D81E-3145-8CE5-5CF94837BE86}"/>
              </a:ext>
            </a:extLst>
          </p:cNvPr>
          <p:cNvSpPr txBox="1"/>
          <p:nvPr/>
        </p:nvSpPr>
        <p:spPr>
          <a:xfrm>
            <a:off x="4495800" y="937876"/>
            <a:ext cx="1843967" cy="400110"/>
          </a:xfrm>
          <a:prstGeom prst="rect">
            <a:avLst/>
          </a:prstGeom>
          <a:noFill/>
        </p:spPr>
        <p:txBody>
          <a:bodyPr wrap="none" rtlCol="0">
            <a:spAutoFit/>
          </a:bodyPr>
          <a:lstStyle/>
          <a:p>
            <a:r>
              <a:rPr lang="en-US" b="1" dirty="0">
                <a:solidFill>
                  <a:srgbClr val="FF0000"/>
                </a:solidFill>
              </a:rPr>
              <a:t>Trillions a year</a:t>
            </a:r>
          </a:p>
        </p:txBody>
      </p:sp>
    </p:spTree>
    <p:extLst>
      <p:ext uri="{BB962C8B-B14F-4D97-AF65-F5344CB8AC3E}">
        <p14:creationId xmlns:p14="http://schemas.microsoft.com/office/powerpoint/2010/main" val="136988441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Are Google rankings fair?</a:t>
            </a:r>
            <a:br>
              <a:rPr lang="en-US">
                <a:latin typeface="Times New Roman" charset="0"/>
                <a:ea typeface="ＭＳ Ｐゴシック" charset="0"/>
                <a:cs typeface="ＭＳ Ｐゴシック" charset="0"/>
              </a:rPr>
            </a:br>
            <a:r>
              <a:rPr lang="en-US" sz="2800">
                <a:latin typeface="Times New Roman" charset="0"/>
                <a:ea typeface="ＭＳ Ｐゴシック" charset="0"/>
                <a:cs typeface="ＭＳ Ｐゴシック" charset="0"/>
              </a:rPr>
              <a:t>Are any search engines rankings fair?</a:t>
            </a:r>
          </a:p>
        </p:txBody>
      </p:sp>
      <p:sp>
        <p:nvSpPr>
          <p:cNvPr id="253955" name="Rectangle 3"/>
          <p:cNvSpPr>
            <a:spLocks noGrp="1" noChangeArrowheads="1"/>
          </p:cNvSpPr>
          <p:nvPr>
            <p:ph type="body" idx="1"/>
          </p:nvPr>
        </p:nvSpPr>
        <p:spPr/>
        <p:txBody>
          <a:bodyPr/>
          <a:lstStyle/>
          <a:p>
            <a:pPr eaLnBrk="1" hangingPunct="1"/>
            <a:r>
              <a:rPr lang="en-US" dirty="0">
                <a:latin typeface="Times New Roman" charset="0"/>
                <a:ea typeface="ＭＳ Ｐゴシック" charset="0"/>
                <a:cs typeface="ＭＳ Ｐゴシック" charset="0"/>
              </a:rPr>
              <a:t>Try out certain queries</a:t>
            </a:r>
          </a:p>
          <a:p>
            <a:pPr lvl="1" eaLnBrk="1" hangingPunct="1"/>
            <a:r>
              <a:rPr lang="en-US" dirty="0">
                <a:latin typeface="Times New Roman" charset="0"/>
                <a:ea typeface="ＭＳ Ｐゴシック" charset="0"/>
              </a:rPr>
              <a:t> about “</a:t>
            </a:r>
            <a:r>
              <a:rPr lang="en-US" dirty="0" err="1">
                <a:latin typeface="Times New Roman" charset="0"/>
                <a:ea typeface="ＭＳ Ｐゴシック" charset="0"/>
              </a:rPr>
              <a:t>jews</a:t>
            </a:r>
            <a:r>
              <a:rPr lang="en-US" dirty="0">
                <a:latin typeface="Times New Roman" charset="0"/>
                <a:ea typeface="ＭＳ Ｐゴシック" charset="0"/>
              </a:rPr>
              <a:t>”</a:t>
            </a:r>
          </a:p>
          <a:p>
            <a:pPr lvl="1" eaLnBrk="1" hangingPunct="1"/>
            <a:r>
              <a:rPr lang="en-US" dirty="0">
                <a:latin typeface="Times New Roman" charset="0"/>
                <a:ea typeface="ＭＳ Ｐゴシック" charset="0"/>
              </a:rPr>
              <a:t> </a:t>
            </a:r>
            <a:r>
              <a:rPr lang="ja-JP" altLang="en-US" dirty="0">
                <a:latin typeface="Times New Roman" charset="0"/>
                <a:ea typeface="ＭＳ Ｐゴシック" charset="0"/>
              </a:rPr>
              <a:t>“</a:t>
            </a:r>
            <a:r>
              <a:rPr lang="en-US" dirty="0" err="1">
                <a:latin typeface="Times New Roman" charset="0"/>
                <a:ea typeface="ＭＳ Ｐゴシック" charset="0"/>
              </a:rPr>
              <a:t>tiananmen</a:t>
            </a:r>
            <a:r>
              <a:rPr lang="en-US" dirty="0">
                <a:latin typeface="Times New Roman" charset="0"/>
                <a:ea typeface="ＭＳ Ｐゴシック" charset="0"/>
              </a:rPr>
              <a:t> square</a:t>
            </a:r>
            <a:r>
              <a:rPr lang="ja-JP" altLang="en-US" dirty="0">
                <a:latin typeface="Times New Roman" charset="0"/>
                <a:ea typeface="ＭＳ Ｐゴシック" charset="0"/>
              </a:rPr>
              <a:t>”</a:t>
            </a:r>
            <a:endParaRPr lang="en-US" dirty="0">
              <a:latin typeface="Times New Roman" charset="0"/>
              <a:ea typeface="ＭＳ Ｐゴシック" charset="0"/>
            </a:endParaRPr>
          </a:p>
          <a:p>
            <a:pPr lvl="2" eaLnBrk="1" hangingPunct="1"/>
            <a:r>
              <a:rPr lang="en-US" dirty="0" err="1">
                <a:latin typeface="Times New Roman" charset="0"/>
                <a:ea typeface="ＭＳ Ｐゴシック" charset="0"/>
              </a:rPr>
              <a:t>Google.com</a:t>
            </a:r>
            <a:endParaRPr lang="en-US" dirty="0">
              <a:latin typeface="Times New Roman" charset="0"/>
              <a:ea typeface="ＭＳ Ｐゴシック" charset="0"/>
            </a:endParaRPr>
          </a:p>
          <a:p>
            <a:pPr lvl="2" eaLnBrk="1" hangingPunct="1"/>
            <a:r>
              <a:rPr lang="en-US" dirty="0" err="1">
                <a:latin typeface="Times New Roman" charset="0"/>
                <a:ea typeface="ＭＳ Ｐゴシック" charset="0"/>
              </a:rPr>
              <a:t>Google.cn</a:t>
            </a:r>
            <a:endParaRPr lang="en-US" dirty="0">
              <a:latin typeface="Times New Roman" charset="0"/>
              <a:ea typeface="ＭＳ Ｐゴシック" charset="0"/>
            </a:endParaRPr>
          </a:p>
          <a:p>
            <a:pPr lvl="2" eaLnBrk="1" hangingPunct="1"/>
            <a:r>
              <a:rPr lang="en-US" dirty="0" err="1">
                <a:latin typeface="Times New Roman" charset="0"/>
                <a:ea typeface="ＭＳ Ｐゴシック" charset="0"/>
              </a:rPr>
              <a:t>Baidu.com</a:t>
            </a:r>
            <a:endParaRPr lang="en-US" dirty="0">
              <a:latin typeface="Times New Roman" charset="0"/>
              <a:ea typeface="ＭＳ Ｐゴシック" charset="0"/>
            </a:endParaRPr>
          </a:p>
        </p:txBody>
      </p:sp>
    </p:spTree>
    <p:extLst>
      <p:ext uri="{BB962C8B-B14F-4D97-AF65-F5344CB8AC3E}">
        <p14:creationId xmlns:p14="http://schemas.microsoft.com/office/powerpoint/2010/main" val="1002006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eaLnBrk="1" hangingPunct="1"/>
            <a:r>
              <a:rPr lang="en-US" dirty="0">
                <a:latin typeface="Times New Roman" charset="0"/>
                <a:ea typeface="ＭＳ Ｐゴシック" charset="0"/>
                <a:cs typeface="ＭＳ Ｐゴシック" charset="0"/>
              </a:rPr>
              <a:t>Breaking Google with queries</a:t>
            </a:r>
            <a:endParaRPr lang="en-US" sz="2800" dirty="0">
              <a:latin typeface="Times New Roman" charset="0"/>
              <a:ea typeface="ＭＳ Ｐゴシック" charset="0"/>
              <a:cs typeface="ＭＳ Ｐゴシック" charset="0"/>
            </a:endParaRPr>
          </a:p>
        </p:txBody>
      </p:sp>
      <p:sp>
        <p:nvSpPr>
          <p:cNvPr id="253955" name="Rectangle 3"/>
          <p:cNvSpPr>
            <a:spLocks noGrp="1" noChangeArrowheads="1"/>
          </p:cNvSpPr>
          <p:nvPr>
            <p:ph type="body" idx="1"/>
          </p:nvPr>
        </p:nvSpPr>
        <p:spPr/>
        <p:txBody>
          <a:bodyPr/>
          <a:lstStyle/>
          <a:p>
            <a:pPr eaLnBrk="1" hangingPunct="1"/>
            <a:r>
              <a:rPr lang="en-US" dirty="0">
                <a:latin typeface="Times New Roman" charset="0"/>
                <a:ea typeface="ＭＳ Ｐゴシック" charset="0"/>
                <a:cs typeface="ＭＳ Ｐゴシック" charset="0"/>
              </a:rPr>
              <a:t>Odd queries:</a:t>
            </a:r>
          </a:p>
          <a:p>
            <a:pPr lvl="1" eaLnBrk="1" hangingPunct="1"/>
            <a:r>
              <a:rPr lang="en-US" dirty="0">
                <a:latin typeface="Times New Roman" charset="0"/>
                <a:ea typeface="ＭＳ Ｐゴシック" charset="0"/>
                <a:cs typeface="ＭＳ Ｐゴシック" charset="0"/>
              </a:rPr>
              <a:t>Who doesn’t like me</a:t>
            </a:r>
          </a:p>
          <a:p>
            <a:pPr lvl="1" eaLnBrk="1" hangingPunct="1"/>
            <a:r>
              <a:rPr lang="en-US" dirty="0">
                <a:latin typeface="Times New Roman" charset="0"/>
                <a:ea typeface="ＭＳ Ｐゴシック" charset="0"/>
                <a:cs typeface="ＭＳ Ｐゴシック" charset="0"/>
              </a:rPr>
              <a:t>How far …</a:t>
            </a:r>
          </a:p>
          <a:p>
            <a:pPr lvl="1" eaLnBrk="1" hangingPunct="1"/>
            <a:r>
              <a:rPr lang="en-US" dirty="0">
                <a:latin typeface="Times New Roman" charset="0"/>
                <a:ea typeface="ＭＳ Ｐゴシック" charset="0"/>
              </a:rPr>
              <a:t>Will a sponge ball crash through a glass table</a:t>
            </a:r>
          </a:p>
        </p:txBody>
      </p:sp>
    </p:spTree>
    <p:extLst>
      <p:ext uri="{BB962C8B-B14F-4D97-AF65-F5344CB8AC3E}">
        <p14:creationId xmlns:p14="http://schemas.microsoft.com/office/powerpoint/2010/main" val="1002006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What is role of search engines in society</a:t>
            </a:r>
            <a:endParaRPr lang="en-US" sz="2800">
              <a:latin typeface="Times New Roman" charset="0"/>
              <a:ea typeface="ＭＳ Ｐゴシック" charset="0"/>
              <a:cs typeface="ＭＳ Ｐゴシック" charset="0"/>
            </a:endParaRPr>
          </a:p>
        </p:txBody>
      </p:sp>
      <p:sp>
        <p:nvSpPr>
          <p:cNvPr id="256003" name="Rectangle 3"/>
          <p:cNvSpPr>
            <a:spLocks noGrp="1" noChangeArrowheads="1"/>
          </p:cNvSpPr>
          <p:nvPr>
            <p:ph type="body" idx="1"/>
          </p:nvPr>
        </p:nvSpPr>
        <p:spPr>
          <a:xfrm>
            <a:off x="457200" y="1371600"/>
            <a:ext cx="8153400" cy="4687888"/>
          </a:xfrm>
        </p:spPr>
        <p:txBody>
          <a:bodyPr/>
          <a:lstStyle/>
          <a:p>
            <a:pPr eaLnBrk="1" hangingPunct="1"/>
            <a:r>
              <a:rPr lang="en-US">
                <a:latin typeface="Times New Roman" charset="0"/>
                <a:ea typeface="ＭＳ Ｐゴシック" charset="0"/>
                <a:cs typeface="ＭＳ Ｐゴシック" charset="0"/>
              </a:rPr>
              <a:t>Should these queries be banned?</a:t>
            </a:r>
          </a:p>
          <a:p>
            <a:pPr lvl="1" eaLnBrk="1" hangingPunct="1"/>
            <a:r>
              <a:rPr lang="ja-JP" altLang="en-US">
                <a:latin typeface="Times New Roman" charset="0"/>
                <a:ea typeface="ＭＳ Ｐゴシック" charset="0"/>
              </a:rPr>
              <a:t>“</a:t>
            </a:r>
            <a:r>
              <a:rPr lang="en-US">
                <a:latin typeface="Times New Roman" charset="0"/>
                <a:ea typeface="ＭＳ Ｐゴシック" charset="0"/>
              </a:rPr>
              <a:t>how do I make a dirty bomb</a:t>
            </a:r>
            <a:r>
              <a:rPr lang="ja-JP" altLang="en-US">
                <a:latin typeface="Times New Roman" charset="0"/>
                <a:ea typeface="ＭＳ Ｐゴシック" charset="0"/>
              </a:rPr>
              <a:t>”</a:t>
            </a:r>
            <a:endParaRPr lang="en-US">
              <a:latin typeface="Times New Roman" charset="0"/>
              <a:ea typeface="ＭＳ Ｐゴシック" charset="0"/>
            </a:endParaRPr>
          </a:p>
          <a:p>
            <a:pPr lvl="1" eaLnBrk="1" hangingPunct="1"/>
            <a:r>
              <a:rPr lang="ja-JP" altLang="en-US">
                <a:latin typeface="Times New Roman" charset="0"/>
                <a:ea typeface="ＭＳ Ｐゴシック" charset="0"/>
              </a:rPr>
              <a:t>“</a:t>
            </a:r>
            <a:r>
              <a:rPr lang="en-US">
                <a:latin typeface="Times New Roman" charset="0"/>
                <a:ea typeface="ＭＳ Ｐゴシック" charset="0"/>
              </a:rPr>
              <a:t>how do I make a black hole</a:t>
            </a:r>
            <a:r>
              <a:rPr lang="ja-JP" altLang="en-US">
                <a:latin typeface="Times New Roman" charset="0"/>
                <a:ea typeface="ＭＳ Ｐゴシック" charset="0"/>
              </a:rPr>
              <a:t>”</a:t>
            </a:r>
            <a:endParaRPr lang="en-US">
              <a:latin typeface="Times New Roman" charset="0"/>
              <a:ea typeface="ＭＳ Ｐゴシック" charset="0"/>
            </a:endParaRP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Do search engines have a social responsibility?</a:t>
            </a:r>
          </a:p>
          <a:p>
            <a:pPr eaLnBrk="1" hangingPunct="1"/>
            <a:endParaRPr lang="en-US">
              <a:latin typeface="Times New Roman" charset="0"/>
              <a:ea typeface="ＭＳ Ｐゴシック" charset="0"/>
              <a:cs typeface="ＭＳ Ｐゴシック" charset="0"/>
            </a:endParaRPr>
          </a:p>
          <a:p>
            <a:pPr eaLnBrk="1" hangingPunct="1"/>
            <a:endParaRPr lang="en-US">
              <a:latin typeface="Times New Roman" charset="0"/>
              <a:ea typeface="ＭＳ Ｐゴシック" charset="0"/>
              <a:cs typeface="ＭＳ Ｐゴシック" charset="0"/>
            </a:endParaRPr>
          </a:p>
          <a:p>
            <a:pPr eaLnBrk="1" hangingPunct="1"/>
            <a:endParaRPr lang="en-US">
              <a:solidFill>
                <a:srgbClr val="FF66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70343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Social implications of public search engines</a:t>
            </a:r>
            <a:endParaRPr lang="en-US" sz="2800">
              <a:latin typeface="Times New Roman" charset="0"/>
              <a:ea typeface="ＭＳ Ｐゴシック" charset="0"/>
              <a:cs typeface="ＭＳ Ｐゴシック" charset="0"/>
            </a:endParaRPr>
          </a:p>
        </p:txBody>
      </p:sp>
      <p:sp>
        <p:nvSpPr>
          <p:cNvPr id="258051" name="Rectangle 3"/>
          <p:cNvSpPr>
            <a:spLocks noGrp="1" noChangeArrowheads="1"/>
          </p:cNvSpPr>
          <p:nvPr>
            <p:ph type="body" idx="1"/>
          </p:nvPr>
        </p:nvSpPr>
        <p:spPr/>
        <p:txBody>
          <a:bodyPr/>
          <a:lstStyle/>
          <a:p>
            <a:pPr eaLnBrk="1" hangingPunct="1"/>
            <a:r>
              <a:rPr lang="en-US" sz="2800" dirty="0">
                <a:latin typeface="Times New Roman" charset="0"/>
                <a:ea typeface="ＭＳ Ｐゴシック" charset="0"/>
                <a:cs typeface="ＭＳ Ｐゴシック" charset="0"/>
              </a:rPr>
              <a:t>What is the web role of search in society</a:t>
            </a:r>
          </a:p>
          <a:p>
            <a:pPr lvl="1" eaLnBrk="1" hangingPunct="1"/>
            <a:r>
              <a:rPr lang="en-US" sz="2400" dirty="0">
                <a:solidFill>
                  <a:srgbClr val="FF6600"/>
                </a:solidFill>
                <a:latin typeface="Times New Roman" charset="0"/>
                <a:ea typeface="ＭＳ Ｐゴシック" charset="0"/>
                <a:hlinkClick r:id="rId3"/>
              </a:rPr>
              <a:t>Human flesh search engine</a:t>
            </a:r>
            <a:endParaRPr lang="en-US" sz="2400" dirty="0">
              <a:solidFill>
                <a:srgbClr val="FF6600"/>
              </a:solidFill>
              <a:latin typeface="Times New Roman" charset="0"/>
              <a:ea typeface="ＭＳ Ｐゴシック" charset="0"/>
            </a:endParaRPr>
          </a:p>
          <a:p>
            <a:pPr lvl="1" eaLnBrk="1" hangingPunct="1"/>
            <a:r>
              <a:rPr lang="en-US" sz="2400" dirty="0">
                <a:solidFill>
                  <a:srgbClr val="000000"/>
                </a:solidFill>
                <a:latin typeface="Times New Roman" charset="0"/>
                <a:ea typeface="ＭＳ Ｐゴシック" charset="0"/>
              </a:rPr>
              <a:t>What is the responsibility of search engines?</a:t>
            </a:r>
          </a:p>
          <a:p>
            <a:pPr eaLnBrk="1" hangingPunct="1"/>
            <a:r>
              <a:rPr lang="en-US" sz="2800" dirty="0">
                <a:solidFill>
                  <a:srgbClr val="000000"/>
                </a:solidFill>
                <a:latin typeface="Times New Roman" charset="0"/>
                <a:ea typeface="ＭＳ Ｐゴシック" charset="0"/>
                <a:cs typeface="ＭＳ Ｐゴシック" charset="0"/>
              </a:rPr>
              <a:t>The </a:t>
            </a:r>
            <a:r>
              <a:rPr lang="en-US" sz="2800" dirty="0">
                <a:solidFill>
                  <a:srgbClr val="000000"/>
                </a:solidFill>
                <a:latin typeface="Times New Roman" charset="0"/>
                <a:ea typeface="ＭＳ Ｐゴシック" charset="0"/>
                <a:cs typeface="ＭＳ Ｐゴシック" charset="0"/>
                <a:hlinkClick r:id="rId4"/>
              </a:rPr>
              <a:t>googlization of everything</a:t>
            </a:r>
            <a:endParaRPr lang="en-US" sz="2800" dirty="0">
              <a:solidFill>
                <a:srgbClr val="000000"/>
              </a:solidFill>
              <a:latin typeface="Times New Roman" charset="0"/>
              <a:ea typeface="ＭＳ Ｐゴシック" charset="0"/>
              <a:cs typeface="ＭＳ Ｐゴシック" charset="0"/>
            </a:endParaRPr>
          </a:p>
          <a:p>
            <a:pPr eaLnBrk="1" hangingPunct="1"/>
            <a:r>
              <a:rPr lang="en-US" sz="2800" dirty="0">
                <a:solidFill>
                  <a:srgbClr val="000000"/>
                </a:solidFill>
                <a:latin typeface="Times New Roman" charset="0"/>
                <a:ea typeface="ＭＳ Ｐゴシック" charset="0"/>
                <a:cs typeface="ＭＳ Ｐゴシック" charset="0"/>
              </a:rPr>
              <a:t>Should governments control search engines</a:t>
            </a:r>
          </a:p>
          <a:p>
            <a:pPr lvl="1" eaLnBrk="1" hangingPunct="1"/>
            <a:r>
              <a:rPr lang="en-US" sz="2400" dirty="0">
                <a:solidFill>
                  <a:srgbClr val="000000"/>
                </a:solidFill>
                <a:latin typeface="Times New Roman" charset="0"/>
                <a:ea typeface="ＭＳ Ｐゴシック" charset="0"/>
              </a:rPr>
              <a:t>Positions</a:t>
            </a:r>
          </a:p>
          <a:p>
            <a:pPr lvl="2" eaLnBrk="1" hangingPunct="1"/>
            <a:r>
              <a:rPr lang="en-US" sz="2000" dirty="0">
                <a:solidFill>
                  <a:srgbClr val="000000"/>
                </a:solidFill>
                <a:latin typeface="Times New Roman" charset="0"/>
                <a:ea typeface="ＭＳ Ｐゴシック" charset="0"/>
              </a:rPr>
              <a:t>Search is too important to be left to the private sector</a:t>
            </a:r>
          </a:p>
          <a:p>
            <a:pPr lvl="2" eaLnBrk="1" hangingPunct="1"/>
            <a:r>
              <a:rPr lang="en-US" sz="2000" dirty="0">
                <a:solidFill>
                  <a:srgbClr val="000000"/>
                </a:solidFill>
                <a:latin typeface="Times New Roman" charset="0"/>
                <a:ea typeface="ＭＳ Ｐゴシック" charset="0"/>
              </a:rPr>
              <a:t>Search will only work from 8 to 5 on weekdays and will be off on holidays and government shutdowns.</a:t>
            </a:r>
          </a:p>
          <a:p>
            <a:pPr lvl="1" eaLnBrk="1" hangingPunct="1"/>
            <a:r>
              <a:rPr lang="en-US" sz="2400" dirty="0">
                <a:solidFill>
                  <a:srgbClr val="000000"/>
                </a:solidFill>
                <a:latin typeface="Times New Roman" charset="0"/>
                <a:ea typeface="ＭＳ Ｐゴシック" charset="0"/>
              </a:rPr>
              <a:t>New Chinese government search engine</a:t>
            </a:r>
          </a:p>
          <a:p>
            <a:pPr lvl="2" eaLnBrk="1" hangingPunct="1"/>
            <a:r>
              <a:rPr lang="en-US" sz="2000" dirty="0">
                <a:solidFill>
                  <a:srgbClr val="000000"/>
                </a:solidFill>
                <a:latin typeface="Times New Roman" charset="0"/>
                <a:ea typeface="ＭＳ Ｐゴシック" charset="0"/>
                <a:hlinkClick r:id="rId5"/>
              </a:rPr>
              <a:t>Panguso</a:t>
            </a:r>
            <a:endParaRPr lang="en-US" sz="2000" dirty="0">
              <a:solidFill>
                <a:srgbClr val="000000"/>
              </a:solidFill>
              <a:latin typeface="Times New Roman" charset="0"/>
              <a:ea typeface="ＭＳ Ｐゴシック" charset="0"/>
            </a:endParaRPr>
          </a:p>
        </p:txBody>
      </p:sp>
    </p:spTree>
    <p:extLst>
      <p:ext uri="{BB962C8B-B14F-4D97-AF65-F5344CB8AC3E}">
        <p14:creationId xmlns:p14="http://schemas.microsoft.com/office/powerpoint/2010/main" val="1066068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eaLnBrk="1" hangingPunct="1"/>
            <a:r>
              <a:rPr lang="en-US" dirty="0">
                <a:latin typeface="Times New Roman" charset="0"/>
                <a:ea typeface="ＭＳ Ｐゴシック" charset="0"/>
                <a:cs typeface="ＭＳ Ｐゴシック" charset="0"/>
              </a:rPr>
              <a:t>Which search engine to use?</a:t>
            </a:r>
            <a:endParaRPr lang="en-US" sz="2800" dirty="0">
              <a:latin typeface="Times New Roman" charset="0"/>
              <a:ea typeface="ＭＳ Ｐゴシック" charset="0"/>
              <a:cs typeface="ＭＳ Ｐゴシック" charset="0"/>
            </a:endParaRPr>
          </a:p>
        </p:txBody>
      </p:sp>
      <p:sp>
        <p:nvSpPr>
          <p:cNvPr id="253955" name="Rectangle 3"/>
          <p:cNvSpPr>
            <a:spLocks noGrp="1" noChangeArrowheads="1"/>
          </p:cNvSpPr>
          <p:nvPr>
            <p:ph type="body" idx="1"/>
          </p:nvPr>
        </p:nvSpPr>
        <p:spPr>
          <a:xfrm>
            <a:off x="685800" y="1225463"/>
            <a:ext cx="7772400" cy="4687888"/>
          </a:xfrm>
        </p:spPr>
        <p:txBody>
          <a:bodyPr/>
          <a:lstStyle/>
          <a:p>
            <a:pPr eaLnBrk="1" hangingPunct="1"/>
            <a:r>
              <a:rPr lang="en-US" sz="2400" dirty="0">
                <a:latin typeface="Times New Roman" charset="0"/>
                <a:ea typeface="ＭＳ Ｐゴシック" charset="0"/>
                <a:cs typeface="ＭＳ Ｐゴシック" charset="0"/>
              </a:rPr>
              <a:t>General queries</a:t>
            </a:r>
          </a:p>
          <a:p>
            <a:pPr lvl="1" eaLnBrk="1" hangingPunct="1"/>
            <a:r>
              <a:rPr lang="en-US" sz="2400" dirty="0">
                <a:latin typeface="Times New Roman" charset="0"/>
                <a:ea typeface="ＭＳ Ｐゴシック" charset="0"/>
                <a:cs typeface="ＭＳ Ｐゴシック" charset="0"/>
              </a:rPr>
              <a:t>Google</a:t>
            </a:r>
          </a:p>
          <a:p>
            <a:pPr lvl="1" eaLnBrk="1" hangingPunct="1"/>
            <a:r>
              <a:rPr lang="en-US" sz="2400" dirty="0">
                <a:latin typeface="Times New Roman" charset="0"/>
                <a:ea typeface="ＭＳ Ｐゴシック" charset="0"/>
                <a:cs typeface="ＭＳ Ｐゴシック" charset="0"/>
              </a:rPr>
              <a:t>Bing</a:t>
            </a:r>
          </a:p>
          <a:p>
            <a:pPr eaLnBrk="1" hangingPunct="1"/>
            <a:r>
              <a:rPr lang="en-US" sz="2400" dirty="0">
                <a:latin typeface="Times New Roman" charset="0"/>
                <a:ea typeface="ＭＳ Ｐゴシック" charset="0"/>
                <a:cs typeface="ＭＳ Ｐゴシック" charset="0"/>
              </a:rPr>
              <a:t>Specialty (vertical) search engines for special search</a:t>
            </a:r>
          </a:p>
          <a:p>
            <a:pPr lvl="1" eaLnBrk="1" hangingPunct="1"/>
            <a:r>
              <a:rPr lang="en-US" sz="2400" dirty="0">
                <a:latin typeface="Times New Roman" charset="0"/>
                <a:ea typeface="ＭＳ Ｐゴシック" charset="0"/>
                <a:cs typeface="ＭＳ Ｐゴシック" charset="0"/>
              </a:rPr>
              <a:t>Amazon</a:t>
            </a:r>
          </a:p>
          <a:p>
            <a:pPr lvl="1" eaLnBrk="1" hangingPunct="1"/>
            <a:r>
              <a:rPr lang="en-US" sz="2400" dirty="0">
                <a:latin typeface="Times New Roman" charset="0"/>
                <a:ea typeface="ＭＳ Ｐゴシック" charset="0"/>
                <a:cs typeface="ＭＳ Ｐゴシック" charset="0"/>
              </a:rPr>
              <a:t>eBay</a:t>
            </a:r>
          </a:p>
          <a:p>
            <a:pPr lvl="1" eaLnBrk="1" hangingPunct="1"/>
            <a:r>
              <a:rPr lang="en-US" sz="2400" dirty="0">
                <a:latin typeface="Times New Roman" charset="0"/>
                <a:ea typeface="ＭＳ Ｐゴシック" charset="0"/>
                <a:cs typeface="ＭＳ Ｐゴシック" charset="0"/>
              </a:rPr>
              <a:t>Semantic Scholar, </a:t>
            </a:r>
            <a:r>
              <a:rPr lang="en-US" sz="2400" dirty="0" err="1">
                <a:latin typeface="Times New Roman" charset="0"/>
                <a:ea typeface="ＭＳ Ｐゴシック" charset="0"/>
                <a:cs typeface="ＭＳ Ｐゴシック" charset="0"/>
              </a:rPr>
              <a:t>CiteSeerX</a:t>
            </a:r>
            <a:endParaRPr lang="en-US" sz="2400" dirty="0">
              <a:latin typeface="Times New Roman" charset="0"/>
              <a:ea typeface="ＭＳ Ｐゴシック" charset="0"/>
              <a:cs typeface="ＭＳ Ｐゴシック" charset="0"/>
            </a:endParaRPr>
          </a:p>
          <a:p>
            <a:pPr eaLnBrk="1" hangingPunct="1"/>
            <a:r>
              <a:rPr lang="en-US" sz="2400" dirty="0">
                <a:latin typeface="Times New Roman" charset="0"/>
                <a:ea typeface="ＭＳ Ｐゴシック" charset="0"/>
                <a:cs typeface="ＭＳ Ｐゴシック" charset="0"/>
              </a:rPr>
              <a:t>Language dependent</a:t>
            </a:r>
          </a:p>
          <a:p>
            <a:pPr lvl="1" eaLnBrk="1" hangingPunct="1"/>
            <a:r>
              <a:rPr lang="en-US" sz="2400" dirty="0">
                <a:latin typeface="Times New Roman" charset="0"/>
                <a:ea typeface="ＭＳ Ｐゴシック" charset="0"/>
                <a:cs typeface="ＭＳ Ｐゴシック" charset="0"/>
              </a:rPr>
              <a:t>Yandex, Baidu, … except Latin alphabet languages</a:t>
            </a:r>
          </a:p>
        </p:txBody>
      </p:sp>
    </p:spTree>
    <p:extLst>
      <p:ext uri="{BB962C8B-B14F-4D97-AF65-F5344CB8AC3E}">
        <p14:creationId xmlns:p14="http://schemas.microsoft.com/office/powerpoint/2010/main" val="3206201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1"/>
          <p:cNvSpPr>
            <a:spLocks noGrp="1"/>
          </p:cNvSpPr>
          <p:nvPr>
            <p:ph type="title"/>
          </p:nvPr>
        </p:nvSpPr>
        <p:spPr/>
        <p:txBody>
          <a:bodyPr/>
          <a:lstStyle/>
          <a:p>
            <a:pPr eaLnBrk="1" hangingPunct="1"/>
            <a:r>
              <a:rPr lang="en-US">
                <a:latin typeface="Times New Roman" charset="0"/>
                <a:ea typeface="ＭＳ Ｐゴシック" charset="0"/>
                <a:cs typeface="ＭＳ Ｐゴシック" charset="0"/>
                <a:hlinkClick r:id="rId2"/>
              </a:rPr>
              <a:t>Google vs Bing</a:t>
            </a:r>
            <a:endParaRPr lang="en-US">
              <a:latin typeface="Times New Roman" charset="0"/>
              <a:ea typeface="ＭＳ Ｐゴシック" charset="0"/>
              <a:cs typeface="ＭＳ Ｐゴシック" charset="0"/>
            </a:endParaRPr>
          </a:p>
        </p:txBody>
      </p:sp>
      <p:pic>
        <p:nvPicPr>
          <p:cNvPr id="260099" name="Picture 4" descr="Screen shot 2014-03-03 at 9.42.04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9144000" cy="4606925"/>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pic>
    </p:spTree>
    <p:extLst>
      <p:ext uri="{BB962C8B-B14F-4D97-AF65-F5344CB8AC3E}">
        <p14:creationId xmlns:p14="http://schemas.microsoft.com/office/powerpoint/2010/main" val="3045643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451B4-0209-564C-8595-878C15016DB5}"/>
              </a:ext>
            </a:extLst>
          </p:cNvPr>
          <p:cNvPicPr>
            <a:picLocks noChangeAspect="1"/>
          </p:cNvPicPr>
          <p:nvPr/>
        </p:nvPicPr>
        <p:blipFill>
          <a:blip r:embed="rId2"/>
          <a:stretch>
            <a:fillRect/>
          </a:stretch>
        </p:blipFill>
        <p:spPr>
          <a:xfrm>
            <a:off x="152400" y="609601"/>
            <a:ext cx="9012819" cy="5562600"/>
          </a:xfrm>
          <a:prstGeom prst="rect">
            <a:avLst/>
          </a:prstGeom>
        </p:spPr>
      </p:pic>
      <p:sp>
        <p:nvSpPr>
          <p:cNvPr id="2" name="TextBox 1">
            <a:extLst>
              <a:ext uri="{FF2B5EF4-FFF2-40B4-BE49-F238E27FC236}">
                <a16:creationId xmlns:a16="http://schemas.microsoft.com/office/drawing/2014/main" id="{20F1707F-5487-1A43-B9B6-6099C0116C99}"/>
              </a:ext>
            </a:extLst>
          </p:cNvPr>
          <p:cNvSpPr txBox="1"/>
          <p:nvPr/>
        </p:nvSpPr>
        <p:spPr>
          <a:xfrm>
            <a:off x="154488" y="607513"/>
            <a:ext cx="3453189" cy="523220"/>
          </a:xfrm>
          <a:prstGeom prst="rect">
            <a:avLst/>
          </a:prstGeom>
          <a:noFill/>
        </p:spPr>
        <p:txBody>
          <a:bodyPr wrap="none" rtlCol="0">
            <a:spAutoFit/>
          </a:bodyPr>
          <a:lstStyle/>
          <a:p>
            <a:r>
              <a:rPr lang="en-US" sz="2800" dirty="0">
                <a:solidFill>
                  <a:srgbClr val="FF0000"/>
                </a:solidFill>
              </a:rPr>
              <a:t>Privacy Search Engine</a:t>
            </a:r>
          </a:p>
        </p:txBody>
      </p:sp>
    </p:spTree>
    <p:extLst>
      <p:ext uri="{BB962C8B-B14F-4D97-AF65-F5344CB8AC3E}">
        <p14:creationId xmlns:p14="http://schemas.microsoft.com/office/powerpoint/2010/main" val="2041718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09600" y="0"/>
            <a:ext cx="7772400" cy="1143000"/>
          </a:xfrm>
        </p:spPr>
        <p:txBody>
          <a:bodyPr/>
          <a:lstStyle/>
          <a:p>
            <a:r>
              <a:rPr lang="en-US" sz="3600" dirty="0"/>
              <a:t>Open Source Search/Indexing Tools</a:t>
            </a:r>
            <a:endParaRPr lang="en-US" dirty="0"/>
          </a:p>
        </p:txBody>
      </p:sp>
      <p:sp>
        <p:nvSpPr>
          <p:cNvPr id="41988" name="Text Box 5"/>
          <p:cNvSpPr txBox="1">
            <a:spLocks noChangeArrowheads="1"/>
          </p:cNvSpPr>
          <p:nvPr/>
        </p:nvSpPr>
        <p:spPr bwMode="auto">
          <a:xfrm>
            <a:off x="4800600" y="6172200"/>
            <a:ext cx="2826928" cy="461665"/>
          </a:xfrm>
          <a:prstGeom prst="rect">
            <a:avLst/>
          </a:prstGeom>
          <a:noFill/>
          <a:ln w="9525">
            <a:noFill/>
            <a:miter lim="800000"/>
            <a:headEnd/>
            <a:tailEnd/>
          </a:ln>
        </p:spPr>
        <p:txBody>
          <a:bodyPr wrap="none">
            <a:prstTxWarp prst="textNoShape">
              <a:avLst/>
            </a:prstTxWarp>
            <a:spAutoFit/>
          </a:bodyPr>
          <a:lstStyle/>
          <a:p>
            <a:r>
              <a:rPr lang="en-US" dirty="0">
                <a:hlinkClick r:id="rId3"/>
              </a:rPr>
              <a:t>Wikipedai-open-tools</a:t>
            </a:r>
            <a:endParaRPr lang="en-US" sz="3200" dirty="0"/>
          </a:p>
        </p:txBody>
      </p:sp>
      <p:pic>
        <p:nvPicPr>
          <p:cNvPr id="4" name="Picture 3">
            <a:extLst>
              <a:ext uri="{FF2B5EF4-FFF2-40B4-BE49-F238E27FC236}">
                <a16:creationId xmlns:a16="http://schemas.microsoft.com/office/drawing/2014/main" id="{B6AF267C-9B6B-8342-9337-7769FDEDFF75}"/>
              </a:ext>
            </a:extLst>
          </p:cNvPr>
          <p:cNvPicPr>
            <a:picLocks noChangeAspect="1"/>
          </p:cNvPicPr>
          <p:nvPr/>
        </p:nvPicPr>
        <p:blipFill>
          <a:blip r:embed="rId4"/>
          <a:stretch>
            <a:fillRect/>
          </a:stretch>
        </p:blipFill>
        <p:spPr>
          <a:xfrm>
            <a:off x="1371600" y="1473200"/>
            <a:ext cx="5943600" cy="4699000"/>
          </a:xfrm>
          <a:prstGeom prst="rect">
            <a:avLst/>
          </a:prstGeom>
        </p:spPr>
      </p:pic>
      <p:sp>
        <p:nvSpPr>
          <p:cNvPr id="5" name="TextBox 4">
            <a:extLst>
              <a:ext uri="{FF2B5EF4-FFF2-40B4-BE49-F238E27FC236}">
                <a16:creationId xmlns:a16="http://schemas.microsoft.com/office/drawing/2014/main" id="{D7A9CC25-CEED-094D-9F38-A7237AB3DFEC}"/>
              </a:ext>
            </a:extLst>
          </p:cNvPr>
          <p:cNvSpPr txBox="1"/>
          <p:nvPr/>
        </p:nvSpPr>
        <p:spPr>
          <a:xfrm>
            <a:off x="2209800" y="907990"/>
            <a:ext cx="3207930" cy="400110"/>
          </a:xfrm>
          <a:prstGeom prst="rect">
            <a:avLst/>
          </a:prstGeom>
          <a:noFill/>
        </p:spPr>
        <p:txBody>
          <a:bodyPr wrap="none" rtlCol="0">
            <a:spAutoFit/>
          </a:bodyPr>
          <a:lstStyle/>
          <a:p>
            <a:r>
              <a:rPr lang="en-US" dirty="0">
                <a:solidFill>
                  <a:srgbClr val="FF0000"/>
                </a:solidFill>
              </a:rPr>
              <a:t>Enterprise Search is Growing</a:t>
            </a:r>
          </a:p>
        </p:txBody>
      </p:sp>
    </p:spTree>
    <p:extLst>
      <p:ext uri="{BB962C8B-B14F-4D97-AF65-F5344CB8AC3E}">
        <p14:creationId xmlns:p14="http://schemas.microsoft.com/office/powerpoint/2010/main" val="1318778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97C864B8-9BDE-6340-A985-91B294FAC1C5}"/>
              </a:ext>
            </a:extLst>
          </p:cNvPr>
          <p:cNvSpPr>
            <a:spLocks noChangeArrowheads="1"/>
          </p:cNvSpPr>
          <p:nvPr/>
        </p:nvSpPr>
        <p:spPr bwMode="auto">
          <a:xfrm>
            <a:off x="1828800" y="1981200"/>
            <a:ext cx="17526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400"/>
              <a:t>Interface</a:t>
            </a:r>
          </a:p>
        </p:txBody>
      </p:sp>
      <p:sp>
        <p:nvSpPr>
          <p:cNvPr id="24578" name="Rectangle 3">
            <a:extLst>
              <a:ext uri="{FF2B5EF4-FFF2-40B4-BE49-F238E27FC236}">
                <a16:creationId xmlns:a16="http://schemas.microsoft.com/office/drawing/2014/main" id="{D580F64B-F5AA-004F-AE76-D2BFEC304CCB}"/>
              </a:ext>
            </a:extLst>
          </p:cNvPr>
          <p:cNvSpPr>
            <a:spLocks noChangeArrowheads="1"/>
          </p:cNvSpPr>
          <p:nvPr/>
        </p:nvSpPr>
        <p:spPr bwMode="auto">
          <a:xfrm>
            <a:off x="3657600" y="685800"/>
            <a:ext cx="17526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400"/>
              <a:t>Query Engine</a:t>
            </a:r>
          </a:p>
        </p:txBody>
      </p:sp>
      <p:sp>
        <p:nvSpPr>
          <p:cNvPr id="24579" name="Rectangle 4">
            <a:extLst>
              <a:ext uri="{FF2B5EF4-FFF2-40B4-BE49-F238E27FC236}">
                <a16:creationId xmlns:a16="http://schemas.microsoft.com/office/drawing/2014/main" id="{0DF01997-C89F-1D40-BE3E-166C181620CA}"/>
              </a:ext>
            </a:extLst>
          </p:cNvPr>
          <p:cNvSpPr>
            <a:spLocks noChangeArrowheads="1"/>
          </p:cNvSpPr>
          <p:nvPr/>
        </p:nvSpPr>
        <p:spPr bwMode="auto">
          <a:xfrm>
            <a:off x="6248400" y="2667000"/>
            <a:ext cx="17526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400"/>
              <a:t>Indexer</a:t>
            </a:r>
          </a:p>
        </p:txBody>
      </p:sp>
      <p:sp>
        <p:nvSpPr>
          <p:cNvPr id="24580" name="Oval 5">
            <a:extLst>
              <a:ext uri="{FF2B5EF4-FFF2-40B4-BE49-F238E27FC236}">
                <a16:creationId xmlns:a16="http://schemas.microsoft.com/office/drawing/2014/main" id="{5BD7D9FA-A5F8-8F4F-BA47-268AB87BABF9}"/>
              </a:ext>
            </a:extLst>
          </p:cNvPr>
          <p:cNvSpPr>
            <a:spLocks noChangeArrowheads="1"/>
          </p:cNvSpPr>
          <p:nvPr/>
        </p:nvSpPr>
        <p:spPr bwMode="auto">
          <a:xfrm>
            <a:off x="6248400" y="609600"/>
            <a:ext cx="1676400" cy="914400"/>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400"/>
              <a:t>Index</a:t>
            </a:r>
          </a:p>
        </p:txBody>
      </p:sp>
      <p:sp>
        <p:nvSpPr>
          <p:cNvPr id="24581" name="Rectangle 6">
            <a:extLst>
              <a:ext uri="{FF2B5EF4-FFF2-40B4-BE49-F238E27FC236}">
                <a16:creationId xmlns:a16="http://schemas.microsoft.com/office/drawing/2014/main" id="{AB63A7F3-7D78-964D-A37C-2C526D0FA102}"/>
              </a:ext>
            </a:extLst>
          </p:cNvPr>
          <p:cNvSpPr>
            <a:spLocks noChangeArrowheads="1"/>
          </p:cNvSpPr>
          <p:nvPr/>
        </p:nvSpPr>
        <p:spPr bwMode="auto">
          <a:xfrm>
            <a:off x="3886200" y="4191000"/>
            <a:ext cx="16764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400" dirty="0"/>
              <a:t>Crawler</a:t>
            </a:r>
          </a:p>
        </p:txBody>
      </p:sp>
      <p:sp>
        <p:nvSpPr>
          <p:cNvPr id="24582" name="Line 7">
            <a:extLst>
              <a:ext uri="{FF2B5EF4-FFF2-40B4-BE49-F238E27FC236}">
                <a16:creationId xmlns:a16="http://schemas.microsoft.com/office/drawing/2014/main" id="{F32F0182-62DE-554A-8F3D-0D17F9BF2494}"/>
              </a:ext>
            </a:extLst>
          </p:cNvPr>
          <p:cNvSpPr>
            <a:spLocks noChangeShapeType="1"/>
          </p:cNvSpPr>
          <p:nvPr/>
        </p:nvSpPr>
        <p:spPr bwMode="auto">
          <a:xfrm flipH="1">
            <a:off x="3500438" y="4953000"/>
            <a:ext cx="530225"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83" name="Line 8">
            <a:extLst>
              <a:ext uri="{FF2B5EF4-FFF2-40B4-BE49-F238E27FC236}">
                <a16:creationId xmlns:a16="http://schemas.microsoft.com/office/drawing/2014/main" id="{8915FCB6-1D11-C24F-BC81-96FDAFBDEF25}"/>
              </a:ext>
            </a:extLst>
          </p:cNvPr>
          <p:cNvSpPr>
            <a:spLocks noChangeShapeType="1"/>
          </p:cNvSpPr>
          <p:nvPr/>
        </p:nvSpPr>
        <p:spPr bwMode="auto">
          <a:xfrm>
            <a:off x="5181600" y="4953000"/>
            <a:ext cx="457200"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84" name="Line 9">
            <a:extLst>
              <a:ext uri="{FF2B5EF4-FFF2-40B4-BE49-F238E27FC236}">
                <a16:creationId xmlns:a16="http://schemas.microsoft.com/office/drawing/2014/main" id="{06CD065F-25E2-DA40-ADA4-9352D3B3E7DD}"/>
              </a:ext>
            </a:extLst>
          </p:cNvPr>
          <p:cNvSpPr>
            <a:spLocks noChangeShapeType="1"/>
          </p:cNvSpPr>
          <p:nvPr/>
        </p:nvSpPr>
        <p:spPr bwMode="auto">
          <a:xfrm flipH="1">
            <a:off x="3886200" y="4953000"/>
            <a:ext cx="530225"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85" name="Line 10">
            <a:extLst>
              <a:ext uri="{FF2B5EF4-FFF2-40B4-BE49-F238E27FC236}">
                <a16:creationId xmlns:a16="http://schemas.microsoft.com/office/drawing/2014/main" id="{72BC79FA-F136-8947-BFA8-DC6A00A2B692}"/>
              </a:ext>
            </a:extLst>
          </p:cNvPr>
          <p:cNvSpPr>
            <a:spLocks noChangeShapeType="1"/>
          </p:cNvSpPr>
          <p:nvPr/>
        </p:nvSpPr>
        <p:spPr bwMode="auto">
          <a:xfrm flipH="1">
            <a:off x="4191000" y="4953000"/>
            <a:ext cx="530225"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86" name="Line 11">
            <a:extLst>
              <a:ext uri="{FF2B5EF4-FFF2-40B4-BE49-F238E27FC236}">
                <a16:creationId xmlns:a16="http://schemas.microsoft.com/office/drawing/2014/main" id="{6FE2D1CA-904C-A947-991B-C16FED16FAAE}"/>
              </a:ext>
            </a:extLst>
          </p:cNvPr>
          <p:cNvSpPr>
            <a:spLocks noChangeShapeType="1"/>
          </p:cNvSpPr>
          <p:nvPr/>
        </p:nvSpPr>
        <p:spPr bwMode="auto">
          <a:xfrm>
            <a:off x="4953000" y="4953000"/>
            <a:ext cx="457200"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87" name="Line 12">
            <a:extLst>
              <a:ext uri="{FF2B5EF4-FFF2-40B4-BE49-F238E27FC236}">
                <a16:creationId xmlns:a16="http://schemas.microsoft.com/office/drawing/2014/main" id="{EBEDB21D-92DC-5E41-8DF0-8ADD17F71035}"/>
              </a:ext>
            </a:extLst>
          </p:cNvPr>
          <p:cNvSpPr>
            <a:spLocks noChangeShapeType="1"/>
          </p:cNvSpPr>
          <p:nvPr/>
        </p:nvSpPr>
        <p:spPr bwMode="auto">
          <a:xfrm>
            <a:off x="4800600" y="4953000"/>
            <a:ext cx="0"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88" name="Line 13">
            <a:extLst>
              <a:ext uri="{FF2B5EF4-FFF2-40B4-BE49-F238E27FC236}">
                <a16:creationId xmlns:a16="http://schemas.microsoft.com/office/drawing/2014/main" id="{2541E660-448A-0E4F-B64F-0271D7ED988B}"/>
              </a:ext>
            </a:extLst>
          </p:cNvPr>
          <p:cNvSpPr>
            <a:spLocks noChangeShapeType="1"/>
          </p:cNvSpPr>
          <p:nvPr/>
        </p:nvSpPr>
        <p:spPr bwMode="auto">
          <a:xfrm flipV="1">
            <a:off x="4724400" y="3200400"/>
            <a:ext cx="0" cy="990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589" name="Line 14">
            <a:extLst>
              <a:ext uri="{FF2B5EF4-FFF2-40B4-BE49-F238E27FC236}">
                <a16:creationId xmlns:a16="http://schemas.microsoft.com/office/drawing/2014/main" id="{CF6EE9E0-F665-B649-9495-942C59378467}"/>
              </a:ext>
            </a:extLst>
          </p:cNvPr>
          <p:cNvSpPr>
            <a:spLocks noChangeShapeType="1"/>
          </p:cNvSpPr>
          <p:nvPr/>
        </p:nvSpPr>
        <p:spPr bwMode="auto">
          <a:xfrm>
            <a:off x="4724400" y="3200400"/>
            <a:ext cx="1524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90" name="Line 15">
            <a:extLst>
              <a:ext uri="{FF2B5EF4-FFF2-40B4-BE49-F238E27FC236}">
                <a16:creationId xmlns:a16="http://schemas.microsoft.com/office/drawing/2014/main" id="{B7EF7546-9ACF-8C47-BAC4-A18A03A0E9C2}"/>
              </a:ext>
            </a:extLst>
          </p:cNvPr>
          <p:cNvSpPr>
            <a:spLocks noChangeShapeType="1"/>
          </p:cNvSpPr>
          <p:nvPr/>
        </p:nvSpPr>
        <p:spPr bwMode="auto">
          <a:xfrm flipV="1">
            <a:off x="7162800" y="1524000"/>
            <a:ext cx="0" cy="1143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91" name="Line 16">
            <a:extLst>
              <a:ext uri="{FF2B5EF4-FFF2-40B4-BE49-F238E27FC236}">
                <a16:creationId xmlns:a16="http://schemas.microsoft.com/office/drawing/2014/main" id="{5BDEF620-1DC0-9C43-BAC4-764E864D0188}"/>
              </a:ext>
            </a:extLst>
          </p:cNvPr>
          <p:cNvSpPr>
            <a:spLocks noChangeShapeType="1"/>
          </p:cNvSpPr>
          <p:nvPr/>
        </p:nvSpPr>
        <p:spPr bwMode="auto">
          <a:xfrm>
            <a:off x="5410200" y="1066800"/>
            <a:ext cx="8382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92" name="Line 17">
            <a:extLst>
              <a:ext uri="{FF2B5EF4-FFF2-40B4-BE49-F238E27FC236}">
                <a16:creationId xmlns:a16="http://schemas.microsoft.com/office/drawing/2014/main" id="{74564A29-961C-7247-955F-BA598842F274}"/>
              </a:ext>
            </a:extLst>
          </p:cNvPr>
          <p:cNvSpPr>
            <a:spLocks noChangeShapeType="1"/>
          </p:cNvSpPr>
          <p:nvPr/>
        </p:nvSpPr>
        <p:spPr bwMode="auto">
          <a:xfrm>
            <a:off x="2667000" y="1066800"/>
            <a:ext cx="990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93" name="Line 18">
            <a:extLst>
              <a:ext uri="{FF2B5EF4-FFF2-40B4-BE49-F238E27FC236}">
                <a16:creationId xmlns:a16="http://schemas.microsoft.com/office/drawing/2014/main" id="{D8F1478B-C0ED-934F-AC72-8749ED88B8A1}"/>
              </a:ext>
            </a:extLst>
          </p:cNvPr>
          <p:cNvSpPr>
            <a:spLocks noChangeShapeType="1"/>
          </p:cNvSpPr>
          <p:nvPr/>
        </p:nvSpPr>
        <p:spPr bwMode="auto">
          <a:xfrm>
            <a:off x="2667000" y="1066800"/>
            <a:ext cx="0" cy="914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94" name="Line 19">
            <a:extLst>
              <a:ext uri="{FF2B5EF4-FFF2-40B4-BE49-F238E27FC236}">
                <a16:creationId xmlns:a16="http://schemas.microsoft.com/office/drawing/2014/main" id="{E38AACEF-ACAF-4A4B-A962-9364F8AA68EB}"/>
              </a:ext>
            </a:extLst>
          </p:cNvPr>
          <p:cNvSpPr>
            <a:spLocks noChangeShapeType="1"/>
          </p:cNvSpPr>
          <p:nvPr/>
        </p:nvSpPr>
        <p:spPr bwMode="auto">
          <a:xfrm flipH="1">
            <a:off x="1295400" y="2667000"/>
            <a:ext cx="530225"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95" name="Line 20">
            <a:extLst>
              <a:ext uri="{FF2B5EF4-FFF2-40B4-BE49-F238E27FC236}">
                <a16:creationId xmlns:a16="http://schemas.microsoft.com/office/drawing/2014/main" id="{A6942075-583F-4042-80F9-4684D53903B8}"/>
              </a:ext>
            </a:extLst>
          </p:cNvPr>
          <p:cNvSpPr>
            <a:spLocks noChangeShapeType="1"/>
          </p:cNvSpPr>
          <p:nvPr/>
        </p:nvSpPr>
        <p:spPr bwMode="auto">
          <a:xfrm>
            <a:off x="1371600" y="1447800"/>
            <a:ext cx="457200"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96" name="Line 21">
            <a:extLst>
              <a:ext uri="{FF2B5EF4-FFF2-40B4-BE49-F238E27FC236}">
                <a16:creationId xmlns:a16="http://schemas.microsoft.com/office/drawing/2014/main" id="{3F9CF0A0-1607-D74F-8BC7-A3FCE7875DBF}"/>
              </a:ext>
            </a:extLst>
          </p:cNvPr>
          <p:cNvSpPr>
            <a:spLocks noChangeShapeType="1"/>
          </p:cNvSpPr>
          <p:nvPr/>
        </p:nvSpPr>
        <p:spPr bwMode="auto">
          <a:xfrm flipH="1">
            <a:off x="914400" y="2362200"/>
            <a:ext cx="914400"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597" name="Text Box 22">
            <a:extLst>
              <a:ext uri="{FF2B5EF4-FFF2-40B4-BE49-F238E27FC236}">
                <a16:creationId xmlns:a16="http://schemas.microsoft.com/office/drawing/2014/main" id="{0E602EA3-3F86-BA4C-BB71-0FFC365160DC}"/>
              </a:ext>
            </a:extLst>
          </p:cNvPr>
          <p:cNvSpPr txBox="1">
            <a:spLocks noChangeArrowheads="1"/>
          </p:cNvSpPr>
          <p:nvPr/>
        </p:nvSpPr>
        <p:spPr bwMode="auto">
          <a:xfrm>
            <a:off x="396875" y="2241550"/>
            <a:ext cx="877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sz="2400"/>
              <a:t>Users</a:t>
            </a:r>
          </a:p>
        </p:txBody>
      </p:sp>
      <p:sp>
        <p:nvSpPr>
          <p:cNvPr id="24598" name="Text Box 23">
            <a:extLst>
              <a:ext uri="{FF2B5EF4-FFF2-40B4-BE49-F238E27FC236}">
                <a16:creationId xmlns:a16="http://schemas.microsoft.com/office/drawing/2014/main" id="{BC78F52B-A791-E443-9BCE-2CA1C82E2324}"/>
              </a:ext>
            </a:extLst>
          </p:cNvPr>
          <p:cNvSpPr txBox="1">
            <a:spLocks noChangeArrowheads="1"/>
          </p:cNvSpPr>
          <p:nvPr/>
        </p:nvSpPr>
        <p:spPr bwMode="auto">
          <a:xfrm>
            <a:off x="4267200" y="5562600"/>
            <a:ext cx="758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sz="2400"/>
              <a:t>Web</a:t>
            </a:r>
          </a:p>
        </p:txBody>
      </p:sp>
      <p:sp>
        <p:nvSpPr>
          <p:cNvPr id="24599" name="Text Box 24">
            <a:extLst>
              <a:ext uri="{FF2B5EF4-FFF2-40B4-BE49-F238E27FC236}">
                <a16:creationId xmlns:a16="http://schemas.microsoft.com/office/drawing/2014/main" id="{AA465A26-034D-994E-B307-96837470AF34}"/>
              </a:ext>
            </a:extLst>
          </p:cNvPr>
          <p:cNvSpPr txBox="1">
            <a:spLocks noChangeArrowheads="1"/>
          </p:cNvSpPr>
          <p:nvPr/>
        </p:nvSpPr>
        <p:spPr bwMode="auto">
          <a:xfrm>
            <a:off x="591417" y="5943600"/>
            <a:ext cx="7897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b="1" dirty="0"/>
              <a:t>Web Search Engine with Open Source Parts</a:t>
            </a:r>
          </a:p>
        </p:txBody>
      </p:sp>
      <p:grpSp>
        <p:nvGrpSpPr>
          <p:cNvPr id="2" name="Group 31">
            <a:extLst>
              <a:ext uri="{FF2B5EF4-FFF2-40B4-BE49-F238E27FC236}">
                <a16:creationId xmlns:a16="http://schemas.microsoft.com/office/drawing/2014/main" id="{FA1F98F7-82B8-CA44-93F6-070AB7AAA65F}"/>
              </a:ext>
            </a:extLst>
          </p:cNvPr>
          <p:cNvGrpSpPr>
            <a:grpSpLocks/>
          </p:cNvGrpSpPr>
          <p:nvPr/>
        </p:nvGrpSpPr>
        <p:grpSpPr bwMode="auto">
          <a:xfrm>
            <a:off x="1598613" y="527050"/>
            <a:ext cx="6629400" cy="3429000"/>
            <a:chOff x="1583" y="284"/>
            <a:chExt cx="4176" cy="2160"/>
          </a:xfrm>
        </p:grpSpPr>
        <p:sp>
          <p:nvSpPr>
            <p:cNvPr id="24604" name="Text Box 26">
              <a:extLst>
                <a:ext uri="{FF2B5EF4-FFF2-40B4-BE49-F238E27FC236}">
                  <a16:creationId xmlns:a16="http://schemas.microsoft.com/office/drawing/2014/main" id="{C62D3AD6-87EC-EA4E-A0EE-6D56FC83D1BB}"/>
                </a:ext>
              </a:extLst>
            </p:cNvPr>
            <p:cNvSpPr txBox="1">
              <a:spLocks noChangeArrowheads="1"/>
            </p:cNvSpPr>
            <p:nvPr/>
          </p:nvSpPr>
          <p:spPr bwMode="auto">
            <a:xfrm>
              <a:off x="1632" y="336"/>
              <a:ext cx="12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FontTx/>
                <a:buNone/>
              </a:pPr>
              <a:r>
                <a:rPr lang="en-US" altLang="en-US" sz="2400">
                  <a:solidFill>
                    <a:srgbClr val="FF0000"/>
                  </a:solidFill>
                </a:rPr>
                <a:t>Elastic/Lucene</a:t>
              </a:r>
              <a:endParaRPr lang="en-US" altLang="en-US" sz="2400">
                <a:solidFill>
                  <a:srgbClr val="FF3300"/>
                </a:solidFill>
              </a:endParaRPr>
            </a:p>
          </p:txBody>
        </p:sp>
        <p:sp>
          <p:nvSpPr>
            <p:cNvPr id="24605" name="Rectangle 30">
              <a:extLst>
                <a:ext uri="{FF2B5EF4-FFF2-40B4-BE49-F238E27FC236}">
                  <a16:creationId xmlns:a16="http://schemas.microsoft.com/office/drawing/2014/main" id="{407CD9B3-C7D6-D84F-818D-E6A115620BA2}"/>
                </a:ext>
              </a:extLst>
            </p:cNvPr>
            <p:cNvSpPr>
              <a:spLocks noChangeArrowheads="1"/>
            </p:cNvSpPr>
            <p:nvPr/>
          </p:nvSpPr>
          <p:spPr bwMode="auto">
            <a:xfrm>
              <a:off x="1583" y="284"/>
              <a:ext cx="4176" cy="2160"/>
            </a:xfrm>
            <a:prstGeom prst="rect">
              <a:avLst/>
            </a:prstGeom>
            <a:solidFill>
              <a:schemeClr val="accent1">
                <a:alpha val="0"/>
              </a:schemeClr>
            </a:solidFill>
            <a:ln w="19050">
              <a:solidFill>
                <a:srgbClr val="FF0000"/>
              </a:solidFill>
              <a:miter lim="800000"/>
              <a:headEnd/>
              <a:tailEnd/>
            </a:ln>
          </p:spPr>
          <p:txBody>
            <a:bodyPr wrap="none" anchor="ct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ClrTx/>
                <a:buFontTx/>
                <a:buNone/>
              </a:pPr>
              <a:endParaRPr lang="en-US" altLang="en-US" sz="2400" dirty="0">
                <a:solidFill>
                  <a:srgbClr val="FF0000"/>
                </a:solidFill>
              </a:endParaRPr>
            </a:p>
          </p:txBody>
        </p:sp>
      </p:grpSp>
      <p:sp>
        <p:nvSpPr>
          <p:cNvPr id="4" name="Frame 3">
            <a:extLst>
              <a:ext uri="{FF2B5EF4-FFF2-40B4-BE49-F238E27FC236}">
                <a16:creationId xmlns:a16="http://schemas.microsoft.com/office/drawing/2014/main" id="{4C6E23D6-11CF-B241-AAB4-167B3B0297A2}"/>
              </a:ext>
            </a:extLst>
          </p:cNvPr>
          <p:cNvSpPr/>
          <p:nvPr/>
        </p:nvSpPr>
        <p:spPr bwMode="auto">
          <a:xfrm>
            <a:off x="3581400" y="3632200"/>
            <a:ext cx="2362200" cy="1828800"/>
          </a:xfrm>
          <a:prstGeom prst="frame">
            <a:avLst/>
          </a:prstGeom>
          <a:noFill/>
          <a:ln w="3175" cap="flat" cmpd="sng" algn="ctr">
            <a:noFill/>
            <a:prstDash val="solid"/>
            <a:round/>
            <a:headEnd type="none" w="med" len="med"/>
            <a:tailEnd type="none" w="med" len="med"/>
          </a:ln>
          <a:effectLst/>
        </p:spPr>
        <p:txBody>
          <a:bodyPr/>
          <a:lstStyle/>
          <a:p>
            <a:pPr>
              <a:defRPr/>
            </a:pPr>
            <a:endParaRPr lang="en-US">
              <a:latin typeface="Times New Roman" pitchFamily="48" charset="0"/>
              <a:ea typeface="ＭＳ Ｐゴシック" charset="-128"/>
            </a:endParaRPr>
          </a:p>
        </p:txBody>
      </p:sp>
      <p:sp>
        <p:nvSpPr>
          <p:cNvPr id="24602" name="TextBox 4">
            <a:extLst>
              <a:ext uri="{FF2B5EF4-FFF2-40B4-BE49-F238E27FC236}">
                <a16:creationId xmlns:a16="http://schemas.microsoft.com/office/drawing/2014/main" id="{AE011859-D325-4744-B9E3-8B15B6A6C1F5}"/>
              </a:ext>
            </a:extLst>
          </p:cNvPr>
          <p:cNvSpPr txBox="1">
            <a:spLocks noChangeArrowheads="1"/>
          </p:cNvSpPr>
          <p:nvPr/>
        </p:nvSpPr>
        <p:spPr bwMode="auto">
          <a:xfrm>
            <a:off x="854075" y="5407025"/>
            <a:ext cx="1157288" cy="4619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2"/>
              </a:buClr>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rgbClr val="FF3300"/>
              </a:buClr>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rgbClr val="FF9900"/>
              </a:buClr>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FontTx/>
              <a:buNone/>
            </a:pPr>
            <a:r>
              <a:rPr lang="en-US" altLang="en-US" sz="2400"/>
              <a:t>Heritrix</a:t>
            </a:r>
          </a:p>
        </p:txBody>
      </p:sp>
      <p:sp>
        <p:nvSpPr>
          <p:cNvPr id="24603" name="Line 7">
            <a:extLst>
              <a:ext uri="{FF2B5EF4-FFF2-40B4-BE49-F238E27FC236}">
                <a16:creationId xmlns:a16="http://schemas.microsoft.com/office/drawing/2014/main" id="{F8A6676D-A925-A445-A11A-2EB36B26918E}"/>
              </a:ext>
            </a:extLst>
          </p:cNvPr>
          <p:cNvSpPr>
            <a:spLocks noChangeShapeType="1"/>
          </p:cNvSpPr>
          <p:nvPr/>
        </p:nvSpPr>
        <p:spPr bwMode="auto">
          <a:xfrm flipH="1">
            <a:off x="2176463" y="4546600"/>
            <a:ext cx="1568450" cy="901700"/>
          </a:xfrm>
          <a:prstGeom prst="line">
            <a:avLst/>
          </a:prstGeom>
          <a:noFill/>
          <a:ln w="12700">
            <a:solidFill>
              <a:srgbClr val="00B050"/>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377233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a:hlinkClick r:id="rId2"/>
              </a:rPr>
              <a:t>Bush 1945 – As We May Think</a:t>
            </a:r>
            <a:endParaRPr lang="en-GB"/>
          </a:p>
        </p:txBody>
      </p:sp>
      <p:sp>
        <p:nvSpPr>
          <p:cNvPr id="12294" name="Rectangle 6"/>
          <p:cNvSpPr>
            <a:spLocks noGrp="1" noChangeArrowheads="1"/>
          </p:cNvSpPr>
          <p:nvPr>
            <p:ph type="body" sz="half" idx="1"/>
          </p:nvPr>
        </p:nvSpPr>
        <p:spPr/>
        <p:txBody>
          <a:bodyPr/>
          <a:lstStyle/>
          <a:p>
            <a:pPr marL="533400" indent="-533400">
              <a:buFontTx/>
              <a:buNone/>
            </a:pPr>
            <a:r>
              <a:rPr lang="en-GB" sz="2800" dirty="0"/>
              <a:t>The </a:t>
            </a:r>
            <a:r>
              <a:rPr lang="en-GB" sz="2800" u="sng" dirty="0" err="1"/>
              <a:t>memex</a:t>
            </a:r>
            <a:r>
              <a:rPr lang="en-GB" sz="2800" dirty="0"/>
              <a:t> is a desktop</a:t>
            </a:r>
          </a:p>
          <a:p>
            <a:pPr marL="533400" indent="-533400">
              <a:buFontTx/>
              <a:buNone/>
            </a:pPr>
            <a:r>
              <a:rPr lang="en-GB" sz="2800" dirty="0"/>
              <a:t>machine, consisting of:</a:t>
            </a:r>
            <a:endParaRPr lang="en-GB" sz="2400" dirty="0"/>
          </a:p>
          <a:p>
            <a:pPr marL="533400" indent="-533400">
              <a:buFontTx/>
              <a:buAutoNum type="arabicParenR"/>
            </a:pPr>
            <a:r>
              <a:rPr lang="en-GB" sz="2400" dirty="0"/>
              <a:t>A user interface.</a:t>
            </a:r>
          </a:p>
          <a:p>
            <a:pPr marL="533400" indent="-533400">
              <a:buFontTx/>
              <a:buAutoNum type="arabicParenR"/>
            </a:pPr>
            <a:r>
              <a:rPr lang="en-GB" sz="2400" dirty="0"/>
              <a:t>A repository of documents.</a:t>
            </a:r>
          </a:p>
          <a:p>
            <a:pPr marL="533400" indent="-533400">
              <a:buFontTx/>
              <a:buAutoNum type="arabicParenR"/>
            </a:pPr>
            <a:r>
              <a:rPr lang="en-GB" sz="2400" dirty="0"/>
              <a:t>A search engine.</a:t>
            </a:r>
          </a:p>
          <a:p>
            <a:pPr marL="533400" indent="-533400">
              <a:buFontTx/>
              <a:buAutoNum type="arabicParenR"/>
            </a:pPr>
            <a:r>
              <a:rPr lang="en-GB" sz="2400" dirty="0"/>
              <a:t>A linking mechanism.</a:t>
            </a:r>
          </a:p>
          <a:p>
            <a:pPr marL="533400" indent="-533400">
              <a:buFontTx/>
              <a:buAutoNum type="arabicParenR"/>
            </a:pPr>
            <a:r>
              <a:rPr lang="en-GB" sz="2400" dirty="0" err="1"/>
              <a:t>Memex</a:t>
            </a:r>
            <a:r>
              <a:rPr lang="en-GB" sz="2400" dirty="0"/>
              <a:t> II can learn from its experience.</a:t>
            </a:r>
          </a:p>
          <a:p>
            <a:pPr marL="533400" indent="-533400"/>
            <a:endParaRPr lang="en-GB" sz="2400" dirty="0"/>
          </a:p>
        </p:txBody>
      </p:sp>
      <p:pic>
        <p:nvPicPr>
          <p:cNvPr id="12296" name="Picture 8" descr="memex"/>
          <p:cNvPicPr>
            <a:picLocks noGrp="1" noChangeAspect="1" noChangeArrowheads="1"/>
          </p:cNvPicPr>
          <p:nvPr>
            <p:ph sz="half" idx="2"/>
          </p:nvPr>
        </p:nvPicPr>
        <p:blipFill>
          <a:blip r:embed="rId3"/>
          <a:srcRect/>
          <a:stretch>
            <a:fillRect/>
          </a:stretch>
        </p:blipFill>
        <p:spPr>
          <a:xfrm>
            <a:off x="4800600" y="1524738"/>
            <a:ext cx="3810000" cy="2638425"/>
          </a:xfrm>
          <a:noFill/>
          <a:ln/>
        </p:spPr>
      </p:pic>
      <p:pic>
        <p:nvPicPr>
          <p:cNvPr id="5" name="Picture 5" descr="bush">
            <a:extLst>
              <a:ext uri="{FF2B5EF4-FFF2-40B4-BE49-F238E27FC236}">
                <a16:creationId xmlns:a16="http://schemas.microsoft.com/office/drawing/2014/main" id="{A5DAB985-3E59-2748-9EDD-CB6BDCFC30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454525"/>
            <a:ext cx="2278063" cy="2403475"/>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1"/>
          <p:cNvSpPr>
            <a:spLocks noGrp="1"/>
          </p:cNvSpPr>
          <p:nvPr>
            <p:ph type="title"/>
          </p:nvPr>
        </p:nvSpPr>
        <p:spPr/>
        <p:txBody>
          <a:bodyPr/>
          <a:lstStyle/>
          <a:p>
            <a:pPr eaLnBrk="1" hangingPunct="1"/>
            <a:r>
              <a:rPr lang="en-US" dirty="0">
                <a:latin typeface="Times New Roman" charset="0"/>
                <a:ea typeface="ＭＳ Ｐゴシック" charset="0"/>
                <a:cs typeface="ＭＳ Ｐゴシック" charset="0"/>
                <a:hlinkClick r:id="rId2"/>
              </a:rPr>
              <a:t>Google vs Bing</a:t>
            </a:r>
            <a:endParaRPr lang="en-US" dirty="0">
              <a:latin typeface="Times New Roman" charset="0"/>
              <a:ea typeface="ＭＳ Ｐゴシック" charset="0"/>
              <a:cs typeface="ＭＳ Ｐゴシック" charset="0"/>
            </a:endParaRPr>
          </a:p>
        </p:txBody>
      </p:sp>
      <p:pic>
        <p:nvPicPr>
          <p:cNvPr id="3" name="Picture 2">
            <a:extLst>
              <a:ext uri="{FF2B5EF4-FFF2-40B4-BE49-F238E27FC236}">
                <a16:creationId xmlns:a16="http://schemas.microsoft.com/office/drawing/2014/main" id="{64547041-714F-D446-BE8D-A3EE49DD2055}"/>
              </a:ext>
            </a:extLst>
          </p:cNvPr>
          <p:cNvPicPr>
            <a:picLocks noChangeAspect="1"/>
          </p:cNvPicPr>
          <p:nvPr/>
        </p:nvPicPr>
        <p:blipFill>
          <a:blip r:embed="rId3"/>
          <a:stretch>
            <a:fillRect/>
          </a:stretch>
        </p:blipFill>
        <p:spPr>
          <a:xfrm>
            <a:off x="442182" y="0"/>
            <a:ext cx="8259635" cy="6858000"/>
          </a:xfrm>
          <a:prstGeom prst="rect">
            <a:avLst/>
          </a:prstGeom>
        </p:spPr>
      </p:pic>
    </p:spTree>
    <p:extLst>
      <p:ext uri="{BB962C8B-B14F-4D97-AF65-F5344CB8AC3E}">
        <p14:creationId xmlns:p14="http://schemas.microsoft.com/office/powerpoint/2010/main" val="16188223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1"/>
          <p:cNvSpPr>
            <a:spLocks noGrp="1"/>
          </p:cNvSpPr>
          <p:nvPr>
            <p:ph type="title"/>
          </p:nvPr>
        </p:nvSpPr>
        <p:spPr/>
        <p:txBody>
          <a:bodyPr/>
          <a:lstStyle/>
          <a:p>
            <a:pPr eaLnBrk="1" hangingPunct="1"/>
            <a:r>
              <a:rPr lang="en-US" dirty="0">
                <a:latin typeface="Times New Roman" charset="0"/>
                <a:ea typeface="ＭＳ Ｐゴシック" charset="0"/>
                <a:cs typeface="ＭＳ Ｐゴシック" charset="0"/>
                <a:hlinkClick r:id="rId2"/>
              </a:rPr>
              <a:t>Google vs Bing</a:t>
            </a:r>
            <a:endParaRPr lang="en-US" dirty="0">
              <a:latin typeface="Times New Roman" charset="0"/>
              <a:ea typeface="ＭＳ Ｐゴシック" charset="0"/>
              <a:cs typeface="ＭＳ Ｐゴシック" charset="0"/>
            </a:endParaRPr>
          </a:p>
        </p:txBody>
      </p:sp>
      <p:pic>
        <p:nvPicPr>
          <p:cNvPr id="4" name="Picture 3">
            <a:extLst>
              <a:ext uri="{FF2B5EF4-FFF2-40B4-BE49-F238E27FC236}">
                <a16:creationId xmlns:a16="http://schemas.microsoft.com/office/drawing/2014/main" id="{723441AC-A628-004B-8E72-1D4CF073D1C8}"/>
              </a:ext>
            </a:extLst>
          </p:cNvPr>
          <p:cNvPicPr>
            <a:picLocks noChangeAspect="1"/>
          </p:cNvPicPr>
          <p:nvPr/>
        </p:nvPicPr>
        <p:blipFill>
          <a:blip r:embed="rId3"/>
          <a:stretch>
            <a:fillRect/>
          </a:stretch>
        </p:blipFill>
        <p:spPr>
          <a:xfrm>
            <a:off x="0" y="115454"/>
            <a:ext cx="9144000" cy="6627091"/>
          </a:xfrm>
          <a:prstGeom prst="rect">
            <a:avLst/>
          </a:prstGeom>
        </p:spPr>
      </p:pic>
    </p:spTree>
    <p:extLst>
      <p:ext uri="{BB962C8B-B14F-4D97-AF65-F5344CB8AC3E}">
        <p14:creationId xmlns:p14="http://schemas.microsoft.com/office/powerpoint/2010/main" val="1993364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381000" y="316743"/>
            <a:ext cx="8763000" cy="762000"/>
          </a:xfrm>
        </p:spPr>
        <p:txBody>
          <a:bodyPr/>
          <a:lstStyle/>
          <a:p>
            <a:pPr eaLnBrk="1" hangingPunct="1"/>
            <a:r>
              <a:rPr lang="en-US" sz="4000" dirty="0">
                <a:ea typeface="ＭＳ Ｐゴシック" pitchFamily="-105" charset="-128"/>
                <a:cs typeface="ＭＳ Ｐゴシック" pitchFamily="-105" charset="-128"/>
              </a:rPr>
              <a:t>Future of Search:</a:t>
            </a:r>
            <a:br>
              <a:rPr lang="en-US" sz="4000" dirty="0">
                <a:ea typeface="ＭＳ Ｐゴシック" pitchFamily="-105" charset="-128"/>
                <a:cs typeface="ＭＳ Ｐゴシック" pitchFamily="-105" charset="-128"/>
              </a:rPr>
            </a:br>
            <a:r>
              <a:rPr lang="en-US" dirty="0">
                <a:ea typeface="ＭＳ Ｐゴシック" pitchFamily="-105" charset="-128"/>
                <a:cs typeface="ＭＳ Ｐゴシック" pitchFamily="-105" charset="-128"/>
              </a:rPr>
              <a:t>Semantic Web and Natural Language Processing Search</a:t>
            </a:r>
            <a:endParaRPr lang="en-US" sz="3200" dirty="0">
              <a:ea typeface="ＭＳ Ｐゴシック" pitchFamily="-105" charset="-128"/>
              <a:cs typeface="ＭＳ Ｐゴシック" pitchFamily="-105" charset="-128"/>
            </a:endParaRPr>
          </a:p>
        </p:txBody>
      </p:sp>
      <p:sp>
        <p:nvSpPr>
          <p:cNvPr id="183299" name="Rectangle 3"/>
          <p:cNvSpPr>
            <a:spLocks noGrp="1" noChangeArrowheads="1"/>
          </p:cNvSpPr>
          <p:nvPr>
            <p:ph type="body" idx="1"/>
          </p:nvPr>
        </p:nvSpPr>
        <p:spPr>
          <a:xfrm>
            <a:off x="685800" y="1606782"/>
            <a:ext cx="7772400" cy="3652838"/>
          </a:xfrm>
          <a:noFill/>
        </p:spPr>
        <p:txBody>
          <a:bodyPr/>
          <a:lstStyle/>
          <a:p>
            <a:pPr marL="457200" indent="-457200" eaLnBrk="1" hangingPunct="1">
              <a:lnSpc>
                <a:spcPct val="90000"/>
              </a:lnSpc>
              <a:buFontTx/>
              <a:buNone/>
            </a:pPr>
            <a:r>
              <a:rPr lang="en-US" sz="2800" dirty="0">
                <a:ea typeface="ＭＳ Ｐゴシック" pitchFamily="-105" charset="-128"/>
                <a:cs typeface="ＭＳ Ｐゴシック" pitchFamily="-105" charset="-128"/>
              </a:rPr>
              <a:t>Do this by:</a:t>
            </a:r>
          </a:p>
          <a:p>
            <a:pPr marL="457200" indent="-457200" eaLnBrk="1" hangingPunct="1">
              <a:lnSpc>
                <a:spcPct val="90000"/>
              </a:lnSpc>
            </a:pPr>
            <a:r>
              <a:rPr lang="en-US" sz="2800" i="1" u="sng" dirty="0">
                <a:solidFill>
                  <a:srgbClr val="FF0000"/>
                </a:solidFill>
                <a:ea typeface="ＭＳ Ｐゴシック" pitchFamily="-105" charset="-128"/>
                <a:cs typeface="ＭＳ Ｐゴシック" pitchFamily="-105" charset="-128"/>
              </a:rPr>
              <a:t>Somehow</a:t>
            </a:r>
            <a:r>
              <a:rPr lang="en-US" sz="2800" dirty="0">
                <a:ea typeface="ＭＳ Ｐゴシック" pitchFamily="-105" charset="-128"/>
                <a:cs typeface="ＭＳ Ｐゴシック" pitchFamily="-105" charset="-128"/>
              </a:rPr>
              <a:t> making </a:t>
            </a:r>
            <a:r>
              <a:rPr lang="en-US" sz="2800" b="1" dirty="0">
                <a:solidFill>
                  <a:srgbClr val="0000FF"/>
                </a:solidFill>
                <a:ea typeface="ＭＳ Ｐゴシック" pitchFamily="-105" charset="-128"/>
                <a:cs typeface="ＭＳ Ｐゴシック" pitchFamily="-105" charset="-128"/>
              </a:rPr>
              <a:t>data and metadata</a:t>
            </a:r>
            <a:r>
              <a:rPr lang="en-US" sz="2800" dirty="0">
                <a:ea typeface="ＭＳ Ｐゴシック" pitchFamily="-105" charset="-128"/>
                <a:cs typeface="ＭＳ Ｐゴシック" pitchFamily="-105" charset="-128"/>
              </a:rPr>
              <a:t> available on the Web in machine-understandable form (</a:t>
            </a:r>
            <a:r>
              <a:rPr lang="en-US" sz="2800" b="1" dirty="0">
                <a:solidFill>
                  <a:srgbClr val="0000FF"/>
                </a:solidFill>
                <a:ea typeface="ＭＳ Ｐゴシック" pitchFamily="-105" charset="-128"/>
                <a:cs typeface="ＭＳ Ｐゴシック" pitchFamily="-105" charset="-128"/>
              </a:rPr>
              <a:t>formalized</a:t>
            </a:r>
            <a:r>
              <a:rPr lang="en-US" sz="2800" dirty="0">
                <a:ea typeface="ＭＳ Ｐゴシック" pitchFamily="-105" charset="-128"/>
                <a:cs typeface="ＭＳ Ｐゴシック" pitchFamily="-105" charset="-128"/>
              </a:rPr>
              <a:t>) (Web 3.0)</a:t>
            </a:r>
          </a:p>
          <a:p>
            <a:pPr marL="457200" indent="-457200" eaLnBrk="1" hangingPunct="1">
              <a:lnSpc>
                <a:spcPct val="90000"/>
              </a:lnSpc>
            </a:pPr>
            <a:r>
              <a:rPr lang="en-US" sz="2800" dirty="0">
                <a:ea typeface="ＭＳ Ｐゴシック" pitchFamily="-105" charset="-128"/>
                <a:cs typeface="ＭＳ Ｐゴシック" pitchFamily="-105" charset="-128"/>
              </a:rPr>
              <a:t>Structure the data and meta-data in </a:t>
            </a:r>
            <a:r>
              <a:rPr lang="en-US" sz="2800" b="1" dirty="0" err="1">
                <a:solidFill>
                  <a:srgbClr val="0000FF"/>
                </a:solidFill>
                <a:ea typeface="ＭＳ Ｐゴシック" pitchFamily="-105" charset="-128"/>
                <a:cs typeface="ＭＳ Ｐゴシック" pitchFamily="-105" charset="-128"/>
              </a:rPr>
              <a:t>ontologies</a:t>
            </a:r>
            <a:endParaRPr lang="en-US" sz="2800" b="1" dirty="0">
              <a:solidFill>
                <a:srgbClr val="0000FF"/>
              </a:solidFill>
              <a:ea typeface="ＭＳ Ｐゴシック" pitchFamily="-105" charset="-128"/>
              <a:cs typeface="ＭＳ Ｐゴシック" pitchFamily="-105" charset="-128"/>
            </a:endParaRPr>
          </a:p>
          <a:p>
            <a:pPr marL="457200" indent="-457200" eaLnBrk="1" hangingPunct="1">
              <a:lnSpc>
                <a:spcPct val="90000"/>
              </a:lnSpc>
            </a:pPr>
            <a:r>
              <a:rPr lang="en-US" sz="2800" b="1" dirty="0">
                <a:solidFill>
                  <a:srgbClr val="0000FF"/>
                </a:solidFill>
                <a:ea typeface="ＭＳ Ｐゴシック" pitchFamily="-105" charset="-128"/>
                <a:cs typeface="ＭＳ Ｐゴシック" pitchFamily="-105" charset="-128"/>
              </a:rPr>
              <a:t>Have Natural Language Processing Search Engines!</a:t>
            </a:r>
          </a:p>
          <a:p>
            <a:pPr marL="457200" indent="-457200" eaLnBrk="1" hangingPunct="1">
              <a:lnSpc>
                <a:spcPct val="90000"/>
              </a:lnSpc>
              <a:buFontTx/>
              <a:buNone/>
            </a:pPr>
            <a:endParaRPr lang="en-US" sz="2800" dirty="0">
              <a:ea typeface="ＭＳ Ｐゴシック" pitchFamily="-105" charset="-128"/>
              <a:cs typeface="ＭＳ Ｐゴシック" pitchFamily="-105" charset="-128"/>
            </a:endParaRPr>
          </a:p>
        </p:txBody>
      </p:sp>
      <p:grpSp>
        <p:nvGrpSpPr>
          <p:cNvPr id="2" name="Group 4"/>
          <p:cNvGrpSpPr>
            <a:grpSpLocks/>
          </p:cNvGrpSpPr>
          <p:nvPr/>
        </p:nvGrpSpPr>
        <p:grpSpPr bwMode="auto">
          <a:xfrm>
            <a:off x="4267200" y="4419600"/>
            <a:ext cx="4027488" cy="2438400"/>
            <a:chOff x="3152" y="2840"/>
            <a:chExt cx="2450" cy="1361"/>
          </a:xfrm>
        </p:grpSpPr>
        <p:sp>
          <p:nvSpPr>
            <p:cNvPr id="183301" name="Rectangle 5"/>
            <p:cNvSpPr>
              <a:spLocks noChangeArrowheads="1"/>
            </p:cNvSpPr>
            <p:nvPr/>
          </p:nvSpPr>
          <p:spPr bwMode="auto">
            <a:xfrm>
              <a:off x="3152" y="2840"/>
              <a:ext cx="2450" cy="1360"/>
            </a:xfrm>
            <a:prstGeom prst="rect">
              <a:avLst/>
            </a:prstGeom>
            <a:solidFill>
              <a:srgbClr val="FFFF99"/>
            </a:solidFill>
            <a:ln w="9525">
              <a:solidFill>
                <a:schemeClr val="tx1"/>
              </a:solidFill>
              <a:miter lim="800000"/>
              <a:headEnd/>
              <a:tailEnd/>
            </a:ln>
          </p:spPr>
          <p:txBody>
            <a:bodyPr lIns="90000" tIns="46800" rIns="90000" bIns="46800">
              <a:prstTxWarp prst="textNoShape">
                <a:avLst/>
              </a:prstTxWarp>
            </a:bodyPr>
            <a:lstStyle/>
            <a:p>
              <a:endParaRPr lang="en-US" sz="2400" b="1" dirty="0">
                <a:solidFill>
                  <a:srgbClr val="0000FF"/>
                </a:solidFill>
                <a:latin typeface="Arial" pitchFamily="-105" charset="0"/>
              </a:endParaRPr>
            </a:p>
            <a:p>
              <a:r>
                <a:rPr lang="en-US" sz="2400" b="1" dirty="0">
                  <a:solidFill>
                    <a:srgbClr val="0000FF"/>
                  </a:solidFill>
                  <a:latin typeface="Arial" pitchFamily="-105" charset="0"/>
                </a:rPr>
                <a:t>Google as an AI</a:t>
              </a:r>
            </a:p>
          </p:txBody>
        </p:sp>
        <p:pic>
          <p:nvPicPr>
            <p:cNvPr id="183302" name="Picture 6" descr="Title_GigaHome"/>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833" y="3473"/>
              <a:ext cx="1680" cy="728"/>
            </a:xfrm>
            <a:prstGeom prst="rect">
              <a:avLst/>
            </a:prstGeom>
            <a:noFill/>
            <a:ln w="9525">
              <a:noFill/>
              <a:miter lim="800000"/>
              <a:headEnd/>
              <a:tailEnd/>
            </a:ln>
          </p:spPr>
        </p:pic>
      </p:gr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itle 1"/>
          <p:cNvSpPr>
            <a:spLocks noGrp="1"/>
          </p:cNvSpPr>
          <p:nvPr>
            <p:ph type="title"/>
          </p:nvPr>
        </p:nvSpPr>
        <p:spPr>
          <a:xfrm>
            <a:off x="533400" y="228600"/>
            <a:ext cx="7772400" cy="990600"/>
          </a:xfrm>
        </p:spPr>
        <p:txBody>
          <a:bodyPr/>
          <a:lstStyle/>
          <a:p>
            <a:pPr eaLnBrk="1" hangingPunct="1"/>
            <a:r>
              <a:rPr lang="en-US" dirty="0">
                <a:latin typeface="Times New Roman" charset="0"/>
                <a:ea typeface="ＭＳ Ｐゴシック" charset="0"/>
                <a:cs typeface="ＭＳ Ｐゴシック" charset="0"/>
              </a:rPr>
              <a:t>AI Google </a:t>
            </a:r>
          </a:p>
        </p:txBody>
      </p:sp>
      <p:pic>
        <p:nvPicPr>
          <p:cNvPr id="5" name="Picture 4" descr="Screen Shot 2018-03-14 at 1.27.59 PM.png"/>
          <p:cNvPicPr>
            <a:picLocks noChangeAspect="1"/>
          </p:cNvPicPr>
          <p:nvPr/>
        </p:nvPicPr>
        <p:blipFill>
          <a:blip r:embed="rId2"/>
          <a:stretch>
            <a:fillRect/>
          </a:stretch>
        </p:blipFill>
        <p:spPr>
          <a:xfrm>
            <a:off x="0" y="1219200"/>
            <a:ext cx="9144001" cy="5133976"/>
          </a:xfrm>
          <a:prstGeom prst="rect">
            <a:avLst/>
          </a:prstGeom>
        </p:spPr>
      </p:pic>
    </p:spTree>
    <p:extLst>
      <p:ext uri="{BB962C8B-B14F-4D97-AF65-F5344CB8AC3E}">
        <p14:creationId xmlns:p14="http://schemas.microsoft.com/office/powerpoint/2010/main" val="36633039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itle 1"/>
          <p:cNvSpPr>
            <a:spLocks noGrp="1"/>
          </p:cNvSpPr>
          <p:nvPr>
            <p:ph type="title"/>
          </p:nvPr>
        </p:nvSpPr>
        <p:spPr/>
        <p:txBody>
          <a:bodyPr/>
          <a:lstStyle/>
          <a:p>
            <a:pPr eaLnBrk="1" hangingPunct="1"/>
            <a:r>
              <a:rPr lang="en-US">
                <a:latin typeface="Times New Roman" charset="0"/>
                <a:ea typeface="ＭＳ Ｐゴシック" charset="0"/>
                <a:cs typeface="ＭＳ Ｐゴシック" charset="0"/>
              </a:rPr>
              <a:t>Google of the future</a:t>
            </a:r>
          </a:p>
        </p:txBody>
      </p:sp>
      <p:pic>
        <p:nvPicPr>
          <p:cNvPr id="261123" name="Content Placeholder 3" descr="Screen shot 2011-02-28 at 9.31.37 AM.png"/>
          <p:cNvPicPr>
            <a:picLocks noGrp="1" noChangeAspect="1"/>
          </p:cNvPicPr>
          <p:nvPr>
            <p:ph idx="1"/>
          </p:nvPr>
        </p:nvPicPr>
        <p:blipFill>
          <a:blip r:embed="rId2">
            <a:extLst>
              <a:ext uri="{28A0092B-C50C-407E-A947-70E740481C1C}">
                <a14:useLocalDpi xmlns:a14="http://schemas.microsoft.com/office/drawing/2010/main" val="0"/>
              </a:ext>
            </a:extLst>
          </a:blip>
          <a:srcRect l="-3802" r="-3802"/>
          <a:stretch>
            <a:fillRect/>
          </a:stretch>
        </p:blipFill>
        <p:spPr/>
      </p:pic>
    </p:spTree>
    <p:extLst>
      <p:ext uri="{BB962C8B-B14F-4D97-AF65-F5344CB8AC3E}">
        <p14:creationId xmlns:p14="http://schemas.microsoft.com/office/powerpoint/2010/main" val="3663303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685800" y="228600"/>
            <a:ext cx="7772400" cy="762000"/>
          </a:xfrm>
        </p:spPr>
        <p:txBody>
          <a:bodyPr/>
          <a:lstStyle/>
          <a:p>
            <a:pPr eaLnBrk="1" hangingPunct="1"/>
            <a:r>
              <a:rPr lang="en-US">
                <a:latin typeface="Times New Roman" charset="0"/>
                <a:ea typeface="ＭＳ Ｐゴシック" charset="0"/>
                <a:cs typeface="ＭＳ Ｐゴシック" charset="0"/>
              </a:rPr>
              <a:t>What next? GoogleFace or Faceoogle</a:t>
            </a:r>
          </a:p>
        </p:txBody>
      </p:sp>
      <p:pic>
        <p:nvPicPr>
          <p:cNvPr id="262147" name="Picture 5" descr="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0"/>
            <a:ext cx="5791200" cy="575945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Lst>
        </p:spPr>
      </p:pic>
    </p:spTree>
    <p:extLst>
      <p:ext uri="{BB962C8B-B14F-4D97-AF65-F5344CB8AC3E}">
        <p14:creationId xmlns:p14="http://schemas.microsoft.com/office/powerpoint/2010/main" val="1834291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a:extLst>
              <a:ext uri="{FF2B5EF4-FFF2-40B4-BE49-F238E27FC236}">
                <a16:creationId xmlns:a16="http://schemas.microsoft.com/office/drawing/2014/main" id="{EF4D142E-FDD1-6C45-B366-B6AA603BC89D}"/>
              </a:ext>
            </a:extLst>
          </p:cNvPr>
          <p:cNvSpPr>
            <a:spLocks noGrp="1"/>
          </p:cNvSpPr>
          <p:nvPr>
            <p:ph type="title"/>
          </p:nvPr>
        </p:nvSpPr>
        <p:spPr>
          <a:xfrm>
            <a:off x="606425" y="-31750"/>
            <a:ext cx="7772400" cy="1143000"/>
          </a:xfrm>
        </p:spPr>
        <p:txBody>
          <a:bodyPr/>
          <a:lstStyle/>
          <a:p>
            <a:r>
              <a:rPr lang="en-US" altLang="en-US">
                <a:ea typeface="ＭＳ Ｐゴシック" panose="020B0600070205080204" pitchFamily="34" charset="-128"/>
              </a:rPr>
              <a:t>Do search engines still matter?</a:t>
            </a:r>
          </a:p>
        </p:txBody>
      </p:sp>
      <p:pic>
        <p:nvPicPr>
          <p:cNvPr id="140290" name="Content Placeholder 3">
            <a:extLst>
              <a:ext uri="{FF2B5EF4-FFF2-40B4-BE49-F238E27FC236}">
                <a16:creationId xmlns:a16="http://schemas.microsoft.com/office/drawing/2014/main" id="{F5C9C358-C106-354E-B16B-A5A06217C66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838200"/>
            <a:ext cx="6697663" cy="5837238"/>
          </a:xfrm>
        </p:spPr>
      </p:pic>
    </p:spTree>
    <p:extLst>
      <p:ext uri="{BB962C8B-B14F-4D97-AF65-F5344CB8AC3E}">
        <p14:creationId xmlns:p14="http://schemas.microsoft.com/office/powerpoint/2010/main" val="22852065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Picture 2" descr="Screen shot 2014-01-13 at 11.10.18 AM.png">
            <a:extLst>
              <a:ext uri="{FF2B5EF4-FFF2-40B4-BE49-F238E27FC236}">
                <a16:creationId xmlns:a16="http://schemas.microsoft.com/office/drawing/2014/main" id="{E285BC0A-A8A4-1E41-BE83-ACDB3BB186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43000"/>
            <a:ext cx="8839200" cy="34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53168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2690" name="Rectangle 2">
            <a:extLst>
              <a:ext uri="{FF2B5EF4-FFF2-40B4-BE49-F238E27FC236}">
                <a16:creationId xmlns:a16="http://schemas.microsoft.com/office/drawing/2014/main" id="{47926741-6713-754B-92ED-5891DDC9A45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Search in the Future?</a:t>
            </a:r>
            <a:br>
              <a:rPr lang="en-US" altLang="en-US" dirty="0">
                <a:ea typeface="ＭＳ Ｐゴシック" panose="020B0600070205080204" pitchFamily="34" charset="-128"/>
              </a:rPr>
            </a:br>
            <a:endParaRPr lang="en-US" altLang="en-US" dirty="0">
              <a:ea typeface="ＭＳ Ｐゴシック" panose="020B0600070205080204" pitchFamily="34" charset="-128"/>
            </a:endParaRPr>
          </a:p>
        </p:txBody>
      </p:sp>
      <p:sp>
        <p:nvSpPr>
          <p:cNvPr id="242691" name="Rectangle 3">
            <a:extLst>
              <a:ext uri="{FF2B5EF4-FFF2-40B4-BE49-F238E27FC236}">
                <a16:creationId xmlns:a16="http://schemas.microsoft.com/office/drawing/2014/main" id="{89C42E50-7077-0843-883D-9A3FA884070B}"/>
              </a:ext>
            </a:extLst>
          </p:cNvPr>
          <p:cNvSpPr>
            <a:spLocks noGrp="1" noChangeArrowheads="1"/>
          </p:cNvSpPr>
          <p:nvPr>
            <p:ph type="body" idx="1"/>
          </p:nvPr>
        </p:nvSpPr>
        <p:spPr/>
        <p:txBody>
          <a:bodyPr/>
          <a:lstStyle/>
          <a:p>
            <a:pPr eaLnBrk="1" hangingPunct="1"/>
            <a:r>
              <a:rPr lang="en-US" altLang="en-US" sz="3600">
                <a:ea typeface="ＭＳ Ｐゴシック" panose="020B0600070205080204" pitchFamily="34" charset="-128"/>
              </a:rPr>
              <a:t>Enterprise search</a:t>
            </a:r>
          </a:p>
          <a:p>
            <a:pPr eaLnBrk="1" hangingPunct="1"/>
            <a:r>
              <a:rPr lang="en-US" altLang="en-US" sz="3600">
                <a:ea typeface="ＭＳ Ｐゴシック" panose="020B0600070205080204" pitchFamily="34" charset="-128"/>
              </a:rPr>
              <a:t>Web </a:t>
            </a:r>
            <a:r>
              <a:rPr lang="en-US" altLang="en-US" sz="3600" dirty="0">
                <a:ea typeface="ＭＳ Ｐゴシック" panose="020B0600070205080204" pitchFamily="34" charset="-128"/>
              </a:rPr>
              <a:t>gets smarter – Web 3.0</a:t>
            </a:r>
          </a:p>
          <a:p>
            <a:pPr eaLnBrk="1" hangingPunct="1"/>
            <a:r>
              <a:rPr lang="en-US" altLang="en-US" sz="3600" dirty="0">
                <a:ea typeface="ＭＳ Ｐゴシック" panose="020B0600070205080204" pitchFamily="34" charset="-128"/>
              </a:rPr>
              <a:t>Search gets smarter  - Natural language queries</a:t>
            </a:r>
          </a:p>
          <a:p>
            <a:pPr eaLnBrk="1" hangingPunct="1"/>
            <a:r>
              <a:rPr lang="en-US" altLang="en-US" sz="3600" dirty="0">
                <a:ea typeface="ＭＳ Ｐゴシック" panose="020B0600070205080204" pitchFamily="34" charset="-128"/>
              </a:rPr>
              <a:t>Search agent (avatar) understands and anticipates your needs</a:t>
            </a:r>
          </a:p>
          <a:p>
            <a:pPr eaLnBrk="1" hangingPunct="1"/>
            <a:r>
              <a:rPr lang="en-US" altLang="en-US" sz="3600" dirty="0">
                <a:ea typeface="ＭＳ Ｐゴシック" panose="020B0600070205080204" pitchFamily="34" charset="-128"/>
              </a:rPr>
              <a:t>Personal life search with avatar</a:t>
            </a:r>
          </a:p>
        </p:txBody>
      </p:sp>
    </p:spTree>
    <p:extLst>
      <p:ext uri="{BB962C8B-B14F-4D97-AF65-F5344CB8AC3E}">
        <p14:creationId xmlns:p14="http://schemas.microsoft.com/office/powerpoint/2010/main" val="21306613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eaLnBrk="1" hangingPunct="1"/>
            <a:r>
              <a:rPr lang="en-US" dirty="0">
                <a:latin typeface="Times New Roman" charset="0"/>
                <a:ea typeface="ＭＳ Ｐゴシック" charset="0"/>
                <a:cs typeface="ＭＳ Ｐゴシック" charset="0"/>
              </a:rPr>
              <a:t>What we covered</a:t>
            </a:r>
            <a:endParaRPr lang="en-US" sz="2800" dirty="0">
              <a:latin typeface="Times New Roman" charset="0"/>
              <a:ea typeface="ＭＳ Ｐゴシック" charset="0"/>
              <a:cs typeface="ＭＳ Ｐゴシック" charset="0"/>
            </a:endParaRPr>
          </a:p>
        </p:txBody>
      </p:sp>
      <p:sp>
        <p:nvSpPr>
          <p:cNvPr id="253955" name="Rectangle 3"/>
          <p:cNvSpPr>
            <a:spLocks noGrp="1" noChangeArrowheads="1"/>
          </p:cNvSpPr>
          <p:nvPr>
            <p:ph type="body" idx="1"/>
          </p:nvPr>
        </p:nvSpPr>
        <p:spPr/>
        <p:txBody>
          <a:bodyPr/>
          <a:lstStyle/>
          <a:p>
            <a:pPr eaLnBrk="1" hangingPunct="1"/>
            <a:r>
              <a:rPr lang="en-US" dirty="0">
                <a:latin typeface="Times New Roman" charset="0"/>
                <a:ea typeface="ＭＳ Ｐゴシック" charset="0"/>
              </a:rPr>
              <a:t>What search engines are</a:t>
            </a:r>
          </a:p>
          <a:p>
            <a:pPr eaLnBrk="1" hangingPunct="1"/>
            <a:r>
              <a:rPr lang="en-US" dirty="0">
                <a:latin typeface="Times New Roman" charset="0"/>
                <a:ea typeface="ＭＳ Ｐゴシック" charset="0"/>
              </a:rPr>
              <a:t>How they work</a:t>
            </a:r>
          </a:p>
          <a:p>
            <a:pPr eaLnBrk="1" hangingPunct="1"/>
            <a:r>
              <a:rPr lang="en-US" dirty="0">
                <a:latin typeface="Times New Roman" charset="0"/>
                <a:ea typeface="ＭＳ Ｐゴシック" charset="0"/>
              </a:rPr>
              <a:t>Who uses them</a:t>
            </a:r>
          </a:p>
          <a:p>
            <a:pPr eaLnBrk="1" hangingPunct="1"/>
            <a:r>
              <a:rPr lang="en-US" dirty="0">
                <a:latin typeface="Times New Roman" charset="0"/>
                <a:ea typeface="ＭＳ Ｐゴシック" charset="0"/>
              </a:rPr>
              <a:t>What next?</a:t>
            </a:r>
          </a:p>
          <a:p>
            <a:pPr eaLnBrk="1" hangingPunct="1"/>
            <a:endParaRPr lang="en-US" dirty="0">
              <a:latin typeface="Times New Roman" charset="0"/>
              <a:ea typeface="ＭＳ Ｐゴシック" charset="0"/>
            </a:endParaRPr>
          </a:p>
          <a:p>
            <a:pPr eaLnBrk="1" hangingPunct="1"/>
            <a:endParaRPr lang="en-US" dirty="0">
              <a:latin typeface="Times New Roman" charset="0"/>
              <a:ea typeface="ＭＳ Ｐゴシック" charset="0"/>
            </a:endParaRPr>
          </a:p>
        </p:txBody>
      </p:sp>
    </p:spTree>
    <p:extLst>
      <p:ext uri="{BB962C8B-B14F-4D97-AF65-F5344CB8AC3E}">
        <p14:creationId xmlns:p14="http://schemas.microsoft.com/office/powerpoint/2010/main" val="403624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4213" y="404813"/>
            <a:ext cx="7772400" cy="863600"/>
          </a:xfrm>
        </p:spPr>
        <p:txBody>
          <a:bodyPr/>
          <a:lstStyle/>
          <a:p>
            <a:r>
              <a:rPr lang="en-GB" dirty="0"/>
              <a:t>Quotes from As We May Think</a:t>
            </a:r>
          </a:p>
        </p:txBody>
      </p:sp>
      <p:sp>
        <p:nvSpPr>
          <p:cNvPr id="21507" name="Rectangle 3"/>
          <p:cNvSpPr>
            <a:spLocks noChangeArrowheads="1"/>
          </p:cNvSpPr>
          <p:nvPr/>
        </p:nvSpPr>
        <p:spPr bwMode="auto">
          <a:xfrm>
            <a:off x="395288" y="1700213"/>
            <a:ext cx="7956550" cy="4479925"/>
          </a:xfrm>
          <a:prstGeom prst="rect">
            <a:avLst/>
          </a:prstGeom>
          <a:noFill/>
          <a:ln w="31750">
            <a:noFill/>
            <a:miter lim="800000"/>
            <a:headEnd/>
            <a:tailEnd type="none" w="lg" len="lg"/>
          </a:ln>
          <a:effectLst/>
        </p:spPr>
        <p:txBody>
          <a:bodyPr>
            <a:prstTxWarp prst="textNoShape">
              <a:avLst/>
            </a:prstTxWarp>
            <a:spAutoFit/>
          </a:bodyPr>
          <a:lstStyle/>
          <a:p>
            <a:r>
              <a:rPr lang="en-GB" sz="2000">
                <a:latin typeface="Times New Roman" pitchFamily="-105" charset="0"/>
              </a:rPr>
              <a:t>“The human mind … operates by association. With one item in its  grasp, it snaps instantly to the next that is suggested by the association  of thoughts, in accordance with some intricate web of trails carried by  the cells of the brain. … trails that are not frequently followed are prone to fade …. Yet the speed of action, the intricacy of trails, … is awe-inspiring beyond all else in nature.”</a:t>
            </a:r>
          </a:p>
          <a:p>
            <a:r>
              <a:rPr lang="en-GB" sz="2400">
                <a:latin typeface="Times New Roman" pitchFamily="-105" charset="0"/>
              </a:rPr>
              <a:t>“</a:t>
            </a:r>
            <a:r>
              <a:rPr lang="en-GB" sz="2000">
                <a:latin typeface="Times New Roman" pitchFamily="-105" charset="0"/>
              </a:rPr>
              <a:t>A </a:t>
            </a:r>
            <a:r>
              <a:rPr lang="en-GB" sz="2000" b="1">
                <a:latin typeface="Times New Roman" pitchFamily="-105" charset="0"/>
              </a:rPr>
              <a:t>memex</a:t>
            </a:r>
            <a:r>
              <a:rPr lang="en-GB" sz="2000">
                <a:latin typeface="Times New Roman" pitchFamily="-105" charset="0"/>
              </a:rPr>
              <a:t> is a device in which an individual stores all his books, records, and communications, and which is mechanized so that it may be consulted with exceeding speed and flexibility. It is an enlarged intimate supplement to his memory.”</a:t>
            </a:r>
          </a:p>
          <a:p>
            <a:r>
              <a:rPr lang="en-GB" sz="2400">
                <a:latin typeface="Times New Roman" pitchFamily="-105" charset="0"/>
              </a:rPr>
              <a:t>“</a:t>
            </a:r>
            <a:r>
              <a:rPr lang="en-GB" sz="2000">
                <a:latin typeface="Times New Roman" pitchFamily="-105" charset="0"/>
              </a:rPr>
              <a:t>There is a new profession of trail blazers, those who find delight in the task of establishing useful trails through the enormous mass of the common record.”</a:t>
            </a:r>
          </a:p>
          <a:p>
            <a:endParaRPr lang="en-GB" sz="2000">
              <a:latin typeface="Times New Roman" pitchFamily="-105"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p:cNvSpPr>
          <p:nvPr>
            <p:ph type="body" idx="1"/>
          </p:nvPr>
        </p:nvSpPr>
        <p:spPr>
          <a:xfrm>
            <a:off x="457200" y="3668713"/>
            <a:ext cx="4800600" cy="2457450"/>
          </a:xfrm>
        </p:spPr>
        <p:txBody>
          <a:bodyPr/>
          <a:lstStyle/>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800" dirty="0"/>
              <a:t>Query “Lee Giles” in Google</a:t>
            </a:r>
          </a:p>
          <a:p>
            <a:pPr eaLnBrk="1" hangingPunct="1">
              <a:lnSpc>
                <a:spcPct val="90000"/>
              </a:lnSpc>
            </a:pPr>
            <a:r>
              <a:rPr lang="en-US" sz="2800" dirty="0"/>
              <a:t>http://</a:t>
            </a:r>
            <a:r>
              <a:rPr lang="en-US" sz="2800" dirty="0" err="1"/>
              <a:t>clgiles.ist.psu.edu</a:t>
            </a:r>
            <a:r>
              <a:rPr lang="en-US" sz="2800" dirty="0"/>
              <a:t> </a:t>
            </a:r>
          </a:p>
          <a:p>
            <a:pPr eaLnBrk="1" hangingPunct="1">
              <a:lnSpc>
                <a:spcPct val="90000"/>
              </a:lnSpc>
            </a:pPr>
            <a:r>
              <a:rPr lang="en-US" sz="2800" dirty="0">
                <a:hlinkClick r:id="rId3"/>
              </a:rPr>
              <a:t>giles@ist.psu.edu</a:t>
            </a:r>
            <a:endParaRPr lang="en-US" sz="2800" dirty="0"/>
          </a:p>
          <a:p>
            <a:pPr eaLnBrk="1" hangingPunct="1">
              <a:lnSpc>
                <a:spcPct val="90000"/>
              </a:lnSpc>
            </a:pPr>
            <a:r>
              <a:rPr lang="en-US" sz="2800" dirty="0" err="1"/>
              <a:t>gitbhub.com</a:t>
            </a:r>
            <a:r>
              <a:rPr lang="en-US" sz="2800" dirty="0"/>
              <a:t>/</a:t>
            </a:r>
            <a:r>
              <a:rPr lang="en-US" sz="2800" dirty="0" err="1"/>
              <a:t>SeerLabs</a:t>
            </a:r>
            <a:endParaRPr lang="en-US" sz="2800" dirty="0"/>
          </a:p>
        </p:txBody>
      </p:sp>
      <p:sp>
        <p:nvSpPr>
          <p:cNvPr id="310275" name="Rectangle 3"/>
          <p:cNvSpPr>
            <a:spLocks noChangeArrowheads="1"/>
          </p:cNvSpPr>
          <p:nvPr/>
        </p:nvSpPr>
        <p:spPr bwMode="auto">
          <a:xfrm>
            <a:off x="492125" y="609600"/>
            <a:ext cx="7902575" cy="1754326"/>
          </a:xfrm>
          <a:prstGeom prst="rect">
            <a:avLst/>
          </a:prstGeom>
          <a:noFill/>
          <a:ln w="12700">
            <a:noFill/>
            <a:miter lim="800000"/>
            <a:headEnd type="none" w="sm" len="sm"/>
            <a:tailEnd type="none" w="sm" len="sm"/>
          </a:ln>
        </p:spPr>
        <p:txBody>
          <a:bodyPr>
            <a:prstTxWarp prst="textNoShape">
              <a:avLst/>
            </a:prstTxWarp>
            <a:spAutoFit/>
          </a:bodyPr>
          <a:lstStyle/>
          <a:p>
            <a:pPr marL="342900" indent="-342900" defTabSz="914400" eaLnBrk="0" hangingPunct="0">
              <a:spcBef>
                <a:spcPct val="80000"/>
              </a:spcBef>
            </a:pPr>
            <a:r>
              <a:rPr lang="en-US" sz="3600" b="1" dirty="0">
                <a:solidFill>
                  <a:srgbClr val="3A5BF5"/>
                </a:solidFill>
                <a:latin typeface="Times New Roman" charset="0"/>
              </a:rPr>
              <a:t>“The future </a:t>
            </a:r>
            <a:r>
              <a:rPr lang="en-US" sz="3600" b="1" dirty="0" err="1">
                <a:solidFill>
                  <a:srgbClr val="3A5BF5"/>
                </a:solidFill>
                <a:latin typeface="Times New Roman" charset="0"/>
              </a:rPr>
              <a:t>ain’t</a:t>
            </a:r>
            <a:r>
              <a:rPr lang="en-US" sz="3600" b="1" dirty="0">
                <a:solidFill>
                  <a:srgbClr val="3A5BF5"/>
                </a:solidFill>
                <a:latin typeface="Times New Roman" charset="0"/>
              </a:rPr>
              <a:t> what it used to be.” Yogi Berra, catcher/philosopher, NY Yankees.</a:t>
            </a:r>
          </a:p>
        </p:txBody>
      </p:sp>
      <p:sp>
        <p:nvSpPr>
          <p:cNvPr id="310276" name="Rectangle 4"/>
          <p:cNvSpPr>
            <a:spLocks noChangeArrowheads="1"/>
          </p:cNvSpPr>
          <p:nvPr/>
        </p:nvSpPr>
        <p:spPr bwMode="auto">
          <a:xfrm>
            <a:off x="222250" y="3668713"/>
            <a:ext cx="5035550" cy="925512"/>
          </a:xfrm>
          <a:prstGeom prst="rect">
            <a:avLst/>
          </a:prstGeom>
          <a:noFill/>
          <a:ln w="9525">
            <a:noFill/>
            <a:miter lim="800000"/>
            <a:headEnd/>
            <a:tailEnd/>
          </a:ln>
        </p:spPr>
        <p:txBody>
          <a:bodyPr lIns="92075" tIns="46038" rIns="92075" bIns="46038" anchor="ctr">
            <a:prstTxWarp prst="textNoShape">
              <a:avLst/>
            </a:prstTxWarp>
          </a:bodyPr>
          <a:lstStyle/>
          <a:p>
            <a:pPr algn="ctr"/>
            <a:r>
              <a:rPr lang="en-US" sz="4000">
                <a:latin typeface="Calibri" charset="0"/>
              </a:rPr>
              <a:t>For more information</a:t>
            </a:r>
            <a:endParaRPr lang="en-US" sz="4400">
              <a:latin typeface="Calibri" charset="0"/>
            </a:endParaRPr>
          </a:p>
        </p:txBody>
      </p:sp>
      <p:pic>
        <p:nvPicPr>
          <p:cNvPr id="310277" name="Picture 5" descr="Picture 1"/>
          <p:cNvPicPr>
            <a:picLocks noChangeAspect="1" noChangeArrowheads="1"/>
          </p:cNvPicPr>
          <p:nvPr/>
        </p:nvPicPr>
        <p:blipFill>
          <a:blip r:embed="rId4"/>
          <a:srcRect/>
          <a:stretch>
            <a:fillRect/>
          </a:stretch>
        </p:blipFill>
        <p:spPr bwMode="auto">
          <a:xfrm>
            <a:off x="5715000" y="2590800"/>
            <a:ext cx="2679700" cy="3352800"/>
          </a:xfrm>
          <a:prstGeom prst="rect">
            <a:avLst/>
          </a:prstGeom>
          <a:noFill/>
          <a:ln w="9525">
            <a:noFill/>
            <a:miter lim="800000"/>
            <a:headEnd/>
            <a:tailEnd/>
          </a:ln>
        </p:spPr>
      </p:pic>
    </p:spTree>
    <p:extLst>
      <p:ext uri="{BB962C8B-B14F-4D97-AF65-F5344CB8AC3E}">
        <p14:creationId xmlns:p14="http://schemas.microsoft.com/office/powerpoint/2010/main" val="5076287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GB">
                <a:hlinkClick r:id="rId2"/>
              </a:rPr>
              <a:t>Nelson</a:t>
            </a:r>
            <a:r>
              <a:rPr lang="en-GB"/>
              <a:t>’s Hypertext</a:t>
            </a:r>
          </a:p>
        </p:txBody>
      </p:sp>
      <p:sp>
        <p:nvSpPr>
          <p:cNvPr id="13316" name="Rectangle 4"/>
          <p:cNvSpPr>
            <a:spLocks noGrp="1" noChangeArrowheads="1"/>
          </p:cNvSpPr>
          <p:nvPr>
            <p:ph type="body" sz="half" idx="1"/>
          </p:nvPr>
        </p:nvSpPr>
        <p:spPr>
          <a:xfrm>
            <a:off x="323850" y="1628775"/>
            <a:ext cx="4038600" cy="4525963"/>
          </a:xfrm>
        </p:spPr>
        <p:txBody>
          <a:bodyPr/>
          <a:lstStyle/>
          <a:p>
            <a:pPr>
              <a:lnSpc>
                <a:spcPct val="90000"/>
              </a:lnSpc>
            </a:pPr>
            <a:r>
              <a:rPr lang="en-GB" sz="2800"/>
              <a:t>A universal hypertext.</a:t>
            </a:r>
          </a:p>
          <a:p>
            <a:pPr>
              <a:lnSpc>
                <a:spcPct val="90000"/>
              </a:lnSpc>
            </a:pPr>
            <a:r>
              <a:rPr lang="en-GB" sz="2800"/>
              <a:t>Xanadu is a distributed network of documents (1960’s).</a:t>
            </a:r>
          </a:p>
          <a:p>
            <a:pPr>
              <a:lnSpc>
                <a:spcPct val="90000"/>
              </a:lnSpc>
            </a:pPr>
            <a:r>
              <a:rPr lang="en-GB" sz="2800"/>
              <a:t>User interface - transpointing windows.</a:t>
            </a:r>
          </a:p>
          <a:p>
            <a:pPr>
              <a:lnSpc>
                <a:spcPct val="90000"/>
              </a:lnSpc>
            </a:pPr>
            <a:r>
              <a:rPr lang="en-GB" sz="2800"/>
              <a:t>Elaborate copyright mechansim.</a:t>
            </a:r>
          </a:p>
          <a:p>
            <a:pPr>
              <a:lnSpc>
                <a:spcPct val="90000"/>
              </a:lnSpc>
            </a:pPr>
            <a:r>
              <a:rPr lang="en-GB" sz="2800"/>
              <a:t>Superceded by WWW</a:t>
            </a:r>
          </a:p>
        </p:txBody>
      </p:sp>
      <p:pic>
        <p:nvPicPr>
          <p:cNvPr id="13318" name="Picture 6" descr="neslon_xanadu"/>
          <p:cNvPicPr>
            <a:picLocks noGrp="1" noChangeAspect="1" noChangeArrowheads="1"/>
          </p:cNvPicPr>
          <p:nvPr>
            <p:ph sz="half" idx="2"/>
          </p:nvPr>
        </p:nvPicPr>
        <p:blipFill>
          <a:blip r:embed="rId3"/>
          <a:srcRect/>
          <a:stretch>
            <a:fillRect/>
          </a:stretch>
        </p:blipFill>
        <p:spPr>
          <a:xfrm>
            <a:off x="4648200" y="2581275"/>
            <a:ext cx="4038600" cy="2562225"/>
          </a:xfrm>
          <a:noFill/>
          <a:ln/>
        </p:spPr>
      </p:pic>
    </p:spTree>
  </p:cSld>
  <p:clrMapOvr>
    <a:masterClrMapping/>
  </p:clrMapOvr>
</p:sld>
</file>

<file path=ppt/theme/theme1.xml><?xml version="1.0" encoding="utf-8"?>
<a:theme xmlns:a="http://schemas.openxmlformats.org/drawingml/2006/main" name="models">
  <a:themeElements>
    <a:clrScheme name="">
      <a:dk1>
        <a:srgbClr val="000000"/>
      </a:dk1>
      <a:lt1>
        <a:srgbClr val="FFFFFF"/>
      </a:lt1>
      <a:dk2>
        <a:srgbClr val="3333FF"/>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66"/>
      </a:hlink>
      <a:folHlink>
        <a:srgbClr val="B2B2B2"/>
      </a:folHlink>
    </a:clrScheme>
    <a:fontScheme name="model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charset="0"/>
          </a:defRPr>
        </a:defPPr>
      </a:lstStyle>
    </a:lnDef>
  </a:objectDefaults>
  <a:extraClrSchemeLst>
    <a:extraClrScheme>
      <a:clrScheme name="model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el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el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el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el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el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el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C:\My Documents\Powerpoint\IR Course\models.ppt</Template>
  <TotalTime>5458</TotalTime>
  <Words>2754</Words>
  <Application>Microsoft Macintosh PowerPoint</Application>
  <PresentationFormat>On-screen Show (4:3)</PresentationFormat>
  <Paragraphs>509</Paragraphs>
  <Slides>80</Slides>
  <Notes>58</Notes>
  <HiddenSlides>8</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80</vt:i4>
      </vt:variant>
    </vt:vector>
  </HeadingPairs>
  <TitlesOfParts>
    <vt:vector size="93" baseType="lpstr">
      <vt:lpstr>ＭＳ Ｐゴシック</vt:lpstr>
      <vt:lpstr>Arial</vt:lpstr>
      <vt:lpstr>Arial Unicode MS</vt:lpstr>
      <vt:lpstr>Calibri</vt:lpstr>
      <vt:lpstr>Courier New</vt:lpstr>
      <vt:lpstr>Georgia</vt:lpstr>
      <vt:lpstr>Helvetica</vt:lpstr>
      <vt:lpstr>Lucida Sans</vt:lpstr>
      <vt:lpstr>Symbol</vt:lpstr>
      <vt:lpstr>Times New Roman</vt:lpstr>
      <vt:lpstr>models</vt:lpstr>
      <vt:lpstr>Equation</vt:lpstr>
      <vt:lpstr>Worksheet</vt:lpstr>
      <vt:lpstr>Search Engines and their Algorithms Rhodes College </vt:lpstr>
      <vt:lpstr>PowerPoint Presentation</vt:lpstr>
      <vt:lpstr>PowerPoint Presentation</vt:lpstr>
      <vt:lpstr>PowerPoint Presentation</vt:lpstr>
      <vt:lpstr>Search Engine Basics</vt:lpstr>
      <vt:lpstr>Vannevar  Bush - Memex - 1945</vt:lpstr>
      <vt:lpstr>Bush 1945 – As We May Think</vt:lpstr>
      <vt:lpstr>Quotes from As We May Think</vt:lpstr>
      <vt:lpstr>Nelson’s Hypertext</vt:lpstr>
      <vt:lpstr>Engelbart’s oNLine System (1968)</vt:lpstr>
      <vt:lpstr>Tim Berners-Lee’s WWW</vt:lpstr>
      <vt:lpstr>Mosaic – The Web Browser that changed history </vt:lpstr>
      <vt:lpstr>Difference between the internet and the web</vt:lpstr>
      <vt:lpstr>Math/data structures/algorithms used in search engines</vt:lpstr>
      <vt:lpstr>Measuring the Growth or Cost of Work or Hardness of a Problem – Big O</vt:lpstr>
      <vt:lpstr>3D Web</vt:lpstr>
      <vt:lpstr>Netcraft Web Server Survey http://news.netcraft.com/archives/web_server_survey.html </vt:lpstr>
      <vt:lpstr>Web Search</vt:lpstr>
      <vt:lpstr>Search Engine Strategies</vt:lpstr>
      <vt:lpstr>Many Aspects of a Web Search Service</vt:lpstr>
      <vt:lpstr>PowerPoint Presentation</vt:lpstr>
      <vt:lpstr>What is a Web Crawler?</vt:lpstr>
      <vt:lpstr>Robots Exclusion Protocol</vt:lpstr>
      <vt:lpstr>Business Models</vt:lpstr>
      <vt:lpstr>Business models for advertisers Search engine optimization (SEO)</vt:lpstr>
      <vt:lpstr>PowerPoint Presentation</vt:lpstr>
      <vt:lpstr>Generations of search engines</vt:lpstr>
      <vt:lpstr>PowerPoint Presentation</vt:lpstr>
      <vt:lpstr>Search Engine Evaluation Relevant vs. Retrieved Documents</vt:lpstr>
      <vt:lpstr>Precision vs. Recall</vt:lpstr>
      <vt:lpstr>Retrieved vs. Relevant Documents</vt:lpstr>
      <vt:lpstr>Retrieved vs. Relevant Documents</vt:lpstr>
      <vt:lpstr>Retrieved vs. Relevant Documents</vt:lpstr>
      <vt:lpstr>Retrieved vs. Relevant Documents</vt:lpstr>
      <vt:lpstr>Bag of words view of a document</vt:lpstr>
      <vt:lpstr>TERM VECTOR SPACE</vt:lpstr>
      <vt:lpstr>Vector model of text Bag of words model</vt:lpstr>
      <vt:lpstr>Basic Vector Space Methods: Similarity between 2 documents</vt:lpstr>
      <vt:lpstr>Document similarity (Vector Space Scoring)</vt:lpstr>
      <vt:lpstr>Data structure for search – inverted index</vt:lpstr>
      <vt:lpstr>How Inverted  Files are Created</vt:lpstr>
      <vt:lpstr>Inverted index with term counts</vt:lpstr>
      <vt:lpstr>Can algorithms make money or start a company?</vt:lpstr>
      <vt:lpstr>PageRank in Words</vt:lpstr>
      <vt:lpstr>PageRank</vt:lpstr>
      <vt:lpstr>The Web of documents</vt:lpstr>
      <vt:lpstr>PageRank Algorithm</vt:lpstr>
      <vt:lpstr>PageRank Idea</vt:lpstr>
      <vt:lpstr>3D Web</vt:lpstr>
      <vt:lpstr>Multiplatform Usage 2016</vt:lpstr>
      <vt:lpstr>Google Facts</vt:lpstr>
      <vt:lpstr>Google search</vt:lpstr>
      <vt:lpstr>Types of Search Queries - Broder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 Google rankings fair? Are any search engines rankings fair?</vt:lpstr>
      <vt:lpstr>Breaking Google with queries</vt:lpstr>
      <vt:lpstr>What is role of search engines in society</vt:lpstr>
      <vt:lpstr>Social implications of public search engines</vt:lpstr>
      <vt:lpstr>Which search engine to use?</vt:lpstr>
      <vt:lpstr>Google vs Bing</vt:lpstr>
      <vt:lpstr>PowerPoint Presentation</vt:lpstr>
      <vt:lpstr>Open Source Search/Indexing Tools</vt:lpstr>
      <vt:lpstr>PowerPoint Presentation</vt:lpstr>
      <vt:lpstr>Google vs Bing</vt:lpstr>
      <vt:lpstr>Google vs Bing</vt:lpstr>
      <vt:lpstr>Future of Search: Semantic Web and Natural Language Processing Search</vt:lpstr>
      <vt:lpstr>AI Google </vt:lpstr>
      <vt:lpstr>Google of the future</vt:lpstr>
      <vt:lpstr>What next? GoogleFace or Faceoogle</vt:lpstr>
      <vt:lpstr>Do search engines still matter?</vt:lpstr>
      <vt:lpstr>PowerPoint Presentation</vt:lpstr>
      <vt:lpstr>Search in the Future? </vt:lpstr>
      <vt:lpstr>What we covered</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 analysis google</dc:title>
  <dc:subject/>
  <dc:creator/>
  <cp:keywords/>
  <dc:description/>
  <cp:lastModifiedBy>Microsoft Office User</cp:lastModifiedBy>
  <cp:revision>136</cp:revision>
  <cp:lastPrinted>2009-04-22T19:24:48Z</cp:lastPrinted>
  <dcterms:created xsi:type="dcterms:W3CDTF">2018-03-14T17:05:49Z</dcterms:created>
  <dcterms:modified xsi:type="dcterms:W3CDTF">2018-10-17T16:25:06Z</dcterms:modified>
  <cp:category/>
</cp:coreProperties>
</file>